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61" r:id="rId3"/>
    <p:sldId id="262" r:id="rId4"/>
    <p:sldId id="263" r:id="rId5"/>
    <p:sldId id="264" r:id="rId6"/>
    <p:sldId id="257" r:id="rId7"/>
    <p:sldId id="266" r:id="rId8"/>
    <p:sldId id="277" r:id="rId9"/>
    <p:sldId id="258" r:id="rId10"/>
    <p:sldId id="259" r:id="rId11"/>
    <p:sldId id="260" r:id="rId12"/>
    <p:sldId id="265" r:id="rId13"/>
    <p:sldId id="267" r:id="rId14"/>
    <p:sldId id="271" r:id="rId15"/>
    <p:sldId id="272" r:id="rId16"/>
    <p:sldId id="273" r:id="rId17"/>
    <p:sldId id="274" r:id="rId18"/>
    <p:sldId id="275" r:id="rId19"/>
    <p:sldId id="276" r:id="rId20"/>
    <p:sldId id="290"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924" autoAdjust="0"/>
  </p:normalViewPr>
  <p:slideViewPr>
    <p:cSldViewPr>
      <p:cViewPr>
        <p:scale>
          <a:sx n="80" d="100"/>
          <a:sy n="80" d="100"/>
        </p:scale>
        <p:origin x="-210" y="29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2EB225-777F-409C-81DB-FF5888EB8538}" type="datetimeFigureOut">
              <a:rPr lang="en-US" smtClean="0"/>
              <a:t>18/05/2012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D4CB07-DCFE-4610-82E3-89530D9F43EF}" type="slidenum">
              <a:rPr lang="en-US" smtClean="0"/>
              <a:t>‹#›</a:t>
            </a:fld>
            <a:endParaRPr lang="en-US"/>
          </a:p>
        </p:txBody>
      </p:sp>
    </p:spTree>
    <p:extLst>
      <p:ext uri="{BB962C8B-B14F-4D97-AF65-F5344CB8AC3E}">
        <p14:creationId xmlns:p14="http://schemas.microsoft.com/office/powerpoint/2010/main" val="3388255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D4CB07-DCFE-4610-82E3-89530D9F43EF}" type="slidenum">
              <a:rPr lang="en-US" smtClean="0"/>
              <a:t>12</a:t>
            </a:fld>
            <a:endParaRPr lang="en-US"/>
          </a:p>
        </p:txBody>
      </p:sp>
    </p:spTree>
    <p:extLst>
      <p:ext uri="{BB962C8B-B14F-4D97-AF65-F5344CB8AC3E}">
        <p14:creationId xmlns:p14="http://schemas.microsoft.com/office/powerpoint/2010/main" val="3689826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A2187A-6D21-4C92-9A4D-C3ECEC1790ED}" type="slidenum">
              <a:rPr lang="nl-NL"/>
              <a:pPr/>
              <a:t>25</a:t>
            </a:fld>
            <a:endParaRPr lang="nl-NL"/>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E04F27-41D6-40CC-B79F-FF36716A0A8E}" type="slidenum">
              <a:rPr lang="nl-NL"/>
              <a:pPr/>
              <a:t>28</a:t>
            </a:fld>
            <a:endParaRPr lang="nl-NL"/>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2FE382-3D46-4BA3-A583-63187EBDF800}" type="slidenum">
              <a:rPr lang="nl-NL"/>
              <a:pPr/>
              <a:t>29</a:t>
            </a:fld>
            <a:endParaRPr lang="nl-NL"/>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D83C18-2D26-4D37-8AC0-6D961BD7DFE4}" type="slidenum">
              <a:rPr lang="nl-NL"/>
              <a:pPr/>
              <a:t>30</a:t>
            </a:fld>
            <a:endParaRPr lang="nl-NL"/>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BC1D10-0A85-472E-8C22-B43EF77C664C}" type="slidenum">
              <a:rPr lang="nl-NL"/>
              <a:pPr/>
              <a:t>31</a:t>
            </a:fld>
            <a:endParaRPr lang="nl-NL"/>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D286FA-B492-4094-990B-8BFE0E546F84}" type="slidenum">
              <a:rPr lang="nl-NL"/>
              <a:pPr/>
              <a:t>32</a:t>
            </a:fld>
            <a:endParaRPr lang="nl-NL"/>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DD92DD-81A9-4721-B9C8-8B661978E4BA}" type="slidenum">
              <a:rPr lang="nl-NL"/>
              <a:pPr/>
              <a:t>14</a:t>
            </a:fld>
            <a:endParaRPr lang="nl-NL"/>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3D147A-1516-4EC6-BD0A-5FEC81BF38AC}" type="slidenum">
              <a:rPr lang="nl-NL"/>
              <a:pPr/>
              <a:t>15</a:t>
            </a:fld>
            <a:endParaRPr lang="nl-NL"/>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5C961F-1813-4418-BA1A-60E6455055AB}" type="slidenum">
              <a:rPr lang="nl-NL"/>
              <a:pPr/>
              <a:t>16</a:t>
            </a:fld>
            <a:endParaRPr lang="nl-NL"/>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B22FF7-E2F9-4E3C-B241-F6196E02FFFE}" type="slidenum">
              <a:rPr lang="nl-NL"/>
              <a:pPr/>
              <a:t>17</a:t>
            </a:fld>
            <a:endParaRPr lang="nl-NL"/>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F4C3BD-F330-4401-94E2-9888B926E00A}" type="slidenum">
              <a:rPr lang="nl-NL"/>
              <a:pPr/>
              <a:t>21</a:t>
            </a:fld>
            <a:endParaRPr lang="nl-NL"/>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3E8D84-D138-4F96-85CF-DCCE153DB8B1}" type="slidenum">
              <a:rPr lang="nl-NL"/>
              <a:pPr/>
              <a:t>22</a:t>
            </a:fld>
            <a:endParaRPr lang="nl-NL"/>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6BA4F9-E66B-45DA-A854-28E072724288}" type="slidenum">
              <a:rPr lang="nl-NL"/>
              <a:pPr/>
              <a:t>23</a:t>
            </a:fld>
            <a:endParaRPr lang="nl-NL"/>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5D9E81-BE3A-48C3-95FF-F2F947316262}" type="slidenum">
              <a:rPr lang="nl-NL"/>
              <a:pPr/>
              <a:t>24</a:t>
            </a:fld>
            <a:endParaRPr lang="nl-NL"/>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0D98D4-0B9C-4D0C-ABC4-75145F5845FA}" type="datetimeFigureOut">
              <a:rPr lang="en-US" smtClean="0"/>
              <a:t>18/05/2012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34EA85-0479-4C8A-A4BC-31CF521C0DC5}" type="slidenum">
              <a:rPr lang="en-US" smtClean="0"/>
              <a:t>‹#›</a:t>
            </a:fld>
            <a:endParaRPr lang="en-US"/>
          </a:p>
        </p:txBody>
      </p:sp>
    </p:spTree>
    <p:extLst>
      <p:ext uri="{BB962C8B-B14F-4D97-AF65-F5344CB8AC3E}">
        <p14:creationId xmlns:p14="http://schemas.microsoft.com/office/powerpoint/2010/main" val="1647067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D98D4-0B9C-4D0C-ABC4-75145F5845FA}" type="datetimeFigureOut">
              <a:rPr lang="en-US" smtClean="0"/>
              <a:t>18/05/2012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34EA85-0479-4C8A-A4BC-31CF521C0DC5}" type="slidenum">
              <a:rPr lang="en-US" smtClean="0"/>
              <a:t>‹#›</a:t>
            </a:fld>
            <a:endParaRPr lang="en-US"/>
          </a:p>
        </p:txBody>
      </p:sp>
    </p:spTree>
    <p:extLst>
      <p:ext uri="{BB962C8B-B14F-4D97-AF65-F5344CB8AC3E}">
        <p14:creationId xmlns:p14="http://schemas.microsoft.com/office/powerpoint/2010/main" val="2519112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D98D4-0B9C-4D0C-ABC4-75145F5845FA}" type="datetimeFigureOut">
              <a:rPr lang="en-US" smtClean="0"/>
              <a:t>18/05/2012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34EA85-0479-4C8A-A4BC-31CF521C0DC5}" type="slidenum">
              <a:rPr lang="en-US" smtClean="0"/>
              <a:t>‹#›</a:t>
            </a:fld>
            <a:endParaRPr lang="en-US"/>
          </a:p>
        </p:txBody>
      </p:sp>
    </p:spTree>
    <p:extLst>
      <p:ext uri="{BB962C8B-B14F-4D97-AF65-F5344CB8AC3E}">
        <p14:creationId xmlns:p14="http://schemas.microsoft.com/office/powerpoint/2010/main" val="4204967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D98D4-0B9C-4D0C-ABC4-75145F5845FA}" type="datetimeFigureOut">
              <a:rPr lang="en-US" smtClean="0"/>
              <a:t>18/05/2012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34EA85-0479-4C8A-A4BC-31CF521C0DC5}" type="slidenum">
              <a:rPr lang="en-US" smtClean="0"/>
              <a:t>‹#›</a:t>
            </a:fld>
            <a:endParaRPr lang="en-US"/>
          </a:p>
        </p:txBody>
      </p:sp>
    </p:spTree>
    <p:extLst>
      <p:ext uri="{BB962C8B-B14F-4D97-AF65-F5344CB8AC3E}">
        <p14:creationId xmlns:p14="http://schemas.microsoft.com/office/powerpoint/2010/main" val="1991998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D98D4-0B9C-4D0C-ABC4-75145F5845FA}" type="datetimeFigureOut">
              <a:rPr lang="en-US" smtClean="0"/>
              <a:t>18/05/2012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34EA85-0479-4C8A-A4BC-31CF521C0DC5}" type="slidenum">
              <a:rPr lang="en-US" smtClean="0"/>
              <a:t>‹#›</a:t>
            </a:fld>
            <a:endParaRPr lang="en-US"/>
          </a:p>
        </p:txBody>
      </p:sp>
    </p:spTree>
    <p:extLst>
      <p:ext uri="{BB962C8B-B14F-4D97-AF65-F5344CB8AC3E}">
        <p14:creationId xmlns:p14="http://schemas.microsoft.com/office/powerpoint/2010/main" val="3322686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D98D4-0B9C-4D0C-ABC4-75145F5845FA}" type="datetimeFigureOut">
              <a:rPr lang="en-US" smtClean="0"/>
              <a:t>18/05/2012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34EA85-0479-4C8A-A4BC-31CF521C0DC5}" type="slidenum">
              <a:rPr lang="en-US" smtClean="0"/>
              <a:t>‹#›</a:t>
            </a:fld>
            <a:endParaRPr lang="en-US"/>
          </a:p>
        </p:txBody>
      </p:sp>
    </p:spTree>
    <p:extLst>
      <p:ext uri="{BB962C8B-B14F-4D97-AF65-F5344CB8AC3E}">
        <p14:creationId xmlns:p14="http://schemas.microsoft.com/office/powerpoint/2010/main" val="1641574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0D98D4-0B9C-4D0C-ABC4-75145F5845FA}" type="datetimeFigureOut">
              <a:rPr lang="en-US" smtClean="0"/>
              <a:t>18/05/2012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34EA85-0479-4C8A-A4BC-31CF521C0DC5}" type="slidenum">
              <a:rPr lang="en-US" smtClean="0"/>
              <a:t>‹#›</a:t>
            </a:fld>
            <a:endParaRPr lang="en-US"/>
          </a:p>
        </p:txBody>
      </p:sp>
    </p:spTree>
    <p:extLst>
      <p:ext uri="{BB962C8B-B14F-4D97-AF65-F5344CB8AC3E}">
        <p14:creationId xmlns:p14="http://schemas.microsoft.com/office/powerpoint/2010/main" val="616825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D98D4-0B9C-4D0C-ABC4-75145F5845FA}" type="datetimeFigureOut">
              <a:rPr lang="en-US" smtClean="0"/>
              <a:t>18/05/2012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34EA85-0479-4C8A-A4BC-31CF521C0DC5}" type="slidenum">
              <a:rPr lang="en-US" smtClean="0"/>
              <a:t>‹#›</a:t>
            </a:fld>
            <a:endParaRPr lang="en-US"/>
          </a:p>
        </p:txBody>
      </p:sp>
    </p:spTree>
    <p:extLst>
      <p:ext uri="{BB962C8B-B14F-4D97-AF65-F5344CB8AC3E}">
        <p14:creationId xmlns:p14="http://schemas.microsoft.com/office/powerpoint/2010/main" val="4136671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D98D4-0B9C-4D0C-ABC4-75145F5845FA}" type="datetimeFigureOut">
              <a:rPr lang="en-US" smtClean="0"/>
              <a:t>18/05/2012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34EA85-0479-4C8A-A4BC-31CF521C0DC5}" type="slidenum">
              <a:rPr lang="en-US" smtClean="0"/>
              <a:t>‹#›</a:t>
            </a:fld>
            <a:endParaRPr lang="en-US"/>
          </a:p>
        </p:txBody>
      </p:sp>
    </p:spTree>
    <p:extLst>
      <p:ext uri="{BB962C8B-B14F-4D97-AF65-F5344CB8AC3E}">
        <p14:creationId xmlns:p14="http://schemas.microsoft.com/office/powerpoint/2010/main" val="1645130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D98D4-0B9C-4D0C-ABC4-75145F5845FA}" type="datetimeFigureOut">
              <a:rPr lang="en-US" smtClean="0"/>
              <a:t>18/05/2012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34EA85-0479-4C8A-A4BC-31CF521C0DC5}" type="slidenum">
              <a:rPr lang="en-US" smtClean="0"/>
              <a:t>‹#›</a:t>
            </a:fld>
            <a:endParaRPr lang="en-US"/>
          </a:p>
        </p:txBody>
      </p:sp>
    </p:spTree>
    <p:extLst>
      <p:ext uri="{BB962C8B-B14F-4D97-AF65-F5344CB8AC3E}">
        <p14:creationId xmlns:p14="http://schemas.microsoft.com/office/powerpoint/2010/main" val="503489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D98D4-0B9C-4D0C-ABC4-75145F5845FA}" type="datetimeFigureOut">
              <a:rPr lang="en-US" smtClean="0"/>
              <a:t>18/05/2012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34EA85-0479-4C8A-A4BC-31CF521C0DC5}" type="slidenum">
              <a:rPr lang="en-US" smtClean="0"/>
              <a:t>‹#›</a:t>
            </a:fld>
            <a:endParaRPr lang="en-US"/>
          </a:p>
        </p:txBody>
      </p:sp>
    </p:spTree>
    <p:extLst>
      <p:ext uri="{BB962C8B-B14F-4D97-AF65-F5344CB8AC3E}">
        <p14:creationId xmlns:p14="http://schemas.microsoft.com/office/powerpoint/2010/main" val="431371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D98D4-0B9C-4D0C-ABC4-75145F5845FA}" type="datetimeFigureOut">
              <a:rPr lang="en-US" smtClean="0"/>
              <a:t>18/05/2012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34EA85-0479-4C8A-A4BC-31CF521C0DC5}" type="slidenum">
              <a:rPr lang="en-US" smtClean="0"/>
              <a:t>‹#›</a:t>
            </a:fld>
            <a:endParaRPr lang="en-US"/>
          </a:p>
        </p:txBody>
      </p:sp>
    </p:spTree>
    <p:extLst>
      <p:ext uri="{BB962C8B-B14F-4D97-AF65-F5344CB8AC3E}">
        <p14:creationId xmlns:p14="http://schemas.microsoft.com/office/powerpoint/2010/main" val="4267742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0070C0"/>
                </a:solidFill>
              </a:rPr>
              <a:t>Services of General Economic Interest in EU and WTO Law</a:t>
            </a:r>
            <a:endParaRPr lang="en-US" dirty="0">
              <a:solidFill>
                <a:srgbClr val="0070C0"/>
              </a:solidFill>
            </a:endParaRPr>
          </a:p>
        </p:txBody>
      </p:sp>
      <p:sp>
        <p:nvSpPr>
          <p:cNvPr id="3" name="Subtitle 2"/>
          <p:cNvSpPr>
            <a:spLocks noGrp="1"/>
          </p:cNvSpPr>
          <p:nvPr>
            <p:ph type="subTitle" idx="1"/>
          </p:nvPr>
        </p:nvSpPr>
        <p:spPr/>
        <p:txBody>
          <a:bodyPr>
            <a:normAutofit fontScale="70000" lnSpcReduction="20000"/>
          </a:bodyPr>
          <a:lstStyle/>
          <a:p>
            <a:r>
              <a:rPr lang="en-US" dirty="0" smtClean="0"/>
              <a:t>Prof. </a:t>
            </a:r>
            <a:r>
              <a:rPr lang="en-US" dirty="0" err="1" smtClean="0"/>
              <a:t>Sten</a:t>
            </a:r>
            <a:r>
              <a:rPr lang="en-US" dirty="0" smtClean="0"/>
              <a:t> I. </a:t>
            </a:r>
            <a:r>
              <a:rPr lang="en-US" dirty="0" err="1" smtClean="0"/>
              <a:t>Verhoeven</a:t>
            </a:r>
            <a:endParaRPr lang="en-US" dirty="0" smtClean="0"/>
          </a:p>
          <a:p>
            <a:endParaRPr lang="en-US" dirty="0" smtClean="0"/>
          </a:p>
          <a:p>
            <a:r>
              <a:rPr lang="en-US" dirty="0" smtClean="0"/>
              <a:t>FACULTY </a:t>
            </a:r>
            <a:r>
              <a:rPr lang="en-US" dirty="0"/>
              <a:t>OF LAW</a:t>
            </a:r>
          </a:p>
          <a:p>
            <a:r>
              <a:rPr lang="en-US" dirty="0" smtClean="0"/>
              <a:t>MASTER </a:t>
            </a:r>
            <a:r>
              <a:rPr lang="en-US" dirty="0"/>
              <a:t>OF LAW SEMINAR SERIES - 2011-2012</a:t>
            </a:r>
          </a:p>
          <a:p>
            <a:r>
              <a:rPr lang="en-US" b="1" i="1" dirty="0" smtClean="0"/>
              <a:t>Jean </a:t>
            </a:r>
            <a:r>
              <a:rPr lang="en-US" b="1" i="1" dirty="0"/>
              <a:t>Monnet Seminar</a:t>
            </a:r>
            <a:endParaRPr lang="en-US" dirty="0"/>
          </a:p>
        </p:txBody>
      </p:sp>
    </p:spTree>
    <p:extLst>
      <p:ext uri="{BB962C8B-B14F-4D97-AF65-F5344CB8AC3E}">
        <p14:creationId xmlns:p14="http://schemas.microsoft.com/office/powerpoint/2010/main" val="35204867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 Legal Framework</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Charter of Fundamental Rights of the EU</a:t>
            </a:r>
          </a:p>
          <a:p>
            <a:pPr lvl="1"/>
            <a:r>
              <a:rPr lang="en-US" dirty="0" smtClean="0"/>
              <a:t>Article 36: it is a fundamental right to have access to SGEI as provided in national law and in accordance with the Treaties</a:t>
            </a:r>
          </a:p>
          <a:p>
            <a:pPr lvl="1"/>
            <a:r>
              <a:rPr lang="en-US" dirty="0" smtClean="0"/>
              <a:t>SGEI not only an exception to competition but also a right of citizens?</a:t>
            </a:r>
          </a:p>
          <a:p>
            <a:r>
              <a:rPr lang="en-US" dirty="0" smtClean="0"/>
              <a:t>Protocol No. 26 on Services of General Interest </a:t>
            </a:r>
          </a:p>
          <a:p>
            <a:pPr lvl="1"/>
            <a:r>
              <a:rPr lang="en-US" dirty="0" smtClean="0"/>
              <a:t>The Treaties are not applicable to non-economic services of general interest: first time enshrined in primary law</a:t>
            </a:r>
          </a:p>
          <a:p>
            <a:pPr lvl="1"/>
            <a:r>
              <a:rPr lang="en-US" dirty="0" smtClean="0"/>
              <a:t>Article 14 TFEU implies that the Member States play an essential role and have a wide discretion in organizing SGEI;</a:t>
            </a:r>
          </a:p>
          <a:p>
            <a:pPr lvl="1"/>
            <a:r>
              <a:rPr lang="en-US" dirty="0" smtClean="0"/>
              <a:t>The diversity of SGEI is recognized: different users in different countries demand different SGEI;</a:t>
            </a:r>
          </a:p>
          <a:p>
            <a:pPr lvl="1"/>
            <a:r>
              <a:rPr lang="en-US" dirty="0" smtClean="0"/>
              <a:t>Article 14 TFEU includes high quality, safe and affordable SGEI, equal treatment, and the promotion of universal access.</a:t>
            </a:r>
            <a:endParaRPr lang="en-US" dirty="0"/>
          </a:p>
        </p:txBody>
      </p:sp>
    </p:spTree>
    <p:extLst>
      <p:ext uri="{BB962C8B-B14F-4D97-AF65-F5344CB8AC3E}">
        <p14:creationId xmlns:p14="http://schemas.microsoft.com/office/powerpoint/2010/main" val="32075603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 Legal Framework</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B</a:t>
            </a:r>
            <a:r>
              <a:rPr lang="en-US" dirty="0" smtClean="0"/>
              <a:t>. State aid and SGEI </a:t>
            </a:r>
          </a:p>
          <a:p>
            <a:r>
              <a:rPr lang="en-US" dirty="0" smtClean="0"/>
              <a:t>Article 106 (2) (ex Article 86 (2) EC Treaty) provides a delicate balance between the internal market, competition and services in the general interest </a:t>
            </a:r>
          </a:p>
          <a:p>
            <a:r>
              <a:rPr lang="en-US" dirty="0" smtClean="0"/>
              <a:t>SGEI fall under EU law, but they can derogate from the rules of competition if they fulfill certain criteria</a:t>
            </a:r>
          </a:p>
          <a:p>
            <a:r>
              <a:rPr lang="en-US" dirty="0" smtClean="0"/>
              <a:t>The focus has been on how SGEI have been funded, with not always consistent case law of the ECJ and General Court (ex CFI)</a:t>
            </a:r>
          </a:p>
          <a:p>
            <a:pPr lvl="1"/>
            <a:r>
              <a:rPr lang="en-US" dirty="0" smtClean="0"/>
              <a:t>Early case law of the ECJ stated that if the funding was solely covering the extra costs of performing a SGEI it is compensation and does not fall under State aid</a:t>
            </a:r>
          </a:p>
          <a:p>
            <a:pPr lvl="1"/>
            <a:r>
              <a:rPr lang="en-US" dirty="0" smtClean="0"/>
              <a:t>CFI held that such compensation was State aid that was justified under then Article 86 (2) EC Treaty</a:t>
            </a:r>
          </a:p>
          <a:p>
            <a:pPr lvl="1"/>
            <a:r>
              <a:rPr lang="en-US" dirty="0" smtClean="0"/>
              <a:t>C-280/00 </a:t>
            </a:r>
            <a:r>
              <a:rPr lang="en-US" dirty="0" err="1" smtClean="0"/>
              <a:t>Altmark</a:t>
            </a:r>
            <a:r>
              <a:rPr lang="en-US" dirty="0" smtClean="0"/>
              <a:t> Trans: ECJ clarified that compensation will not be State aid if certain cumulative criteria are met</a:t>
            </a:r>
          </a:p>
          <a:p>
            <a:pPr lvl="1"/>
            <a:endParaRPr lang="en-US" dirty="0" smtClean="0"/>
          </a:p>
          <a:p>
            <a:endParaRPr lang="en-US" dirty="0" smtClean="0"/>
          </a:p>
          <a:p>
            <a:endParaRPr lang="en-US" dirty="0"/>
          </a:p>
        </p:txBody>
      </p:sp>
    </p:spTree>
    <p:extLst>
      <p:ext uri="{BB962C8B-B14F-4D97-AF65-F5344CB8AC3E}">
        <p14:creationId xmlns:p14="http://schemas.microsoft.com/office/powerpoint/2010/main" val="7431831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 Legal Framework</a:t>
            </a:r>
            <a:endParaRPr lang="en-US" dirty="0"/>
          </a:p>
        </p:txBody>
      </p:sp>
      <p:sp>
        <p:nvSpPr>
          <p:cNvPr id="3" name="Content Placeholder 2"/>
          <p:cNvSpPr>
            <a:spLocks noGrp="1"/>
          </p:cNvSpPr>
          <p:nvPr>
            <p:ph idx="1"/>
          </p:nvPr>
        </p:nvSpPr>
        <p:spPr/>
        <p:txBody>
          <a:bodyPr>
            <a:normAutofit fontScale="92500" lnSpcReduction="10000"/>
          </a:bodyPr>
          <a:lstStyle/>
          <a:p>
            <a:r>
              <a:rPr lang="en-US" sz="2600" dirty="0" smtClean="0"/>
              <a:t>Pursuant to Article 107 (1) TFEU SGEI that affect trade between Member States would be classified as State aid, requiring Member States to notify the Commission and before approval not to allocate funds</a:t>
            </a:r>
          </a:p>
          <a:p>
            <a:r>
              <a:rPr lang="en-US" sz="2600" dirty="0" smtClean="0"/>
              <a:t>However, it has been argued that funding for the extra costs an undertaking would have due to a service in the general interest would not be State aid, but merely a compensation</a:t>
            </a:r>
          </a:p>
          <a:p>
            <a:pPr marL="457200" lvl="1" indent="0">
              <a:buNone/>
            </a:pPr>
            <a:r>
              <a:rPr lang="en-US" sz="2200" dirty="0" smtClean="0"/>
              <a:t>→ It would not fall under Article 107 (1) and Article 106 (2) because it does not involve advantages for the undertaking</a:t>
            </a:r>
          </a:p>
          <a:p>
            <a:r>
              <a:rPr lang="en-US" sz="2600" dirty="0" smtClean="0"/>
              <a:t>The CFI was of the opinion that the rules of State aid should be applied (CFI, T-106/95 FFSA and CFI, T-46/97 SIC), whereas the ECJ adopted the compensation approach, but only in so far the compensation covered the costs</a:t>
            </a:r>
          </a:p>
          <a:p>
            <a:pPr>
              <a:buFont typeface="Wingdings" pitchFamily="2" charset="2"/>
              <a:buChar char="Ø"/>
            </a:pPr>
            <a:endParaRPr lang="en-US" dirty="0" smtClean="0"/>
          </a:p>
          <a:p>
            <a:pPr marL="457200" lvl="1" indent="0">
              <a:buNone/>
            </a:pPr>
            <a:endParaRPr lang="en-US" dirty="0"/>
          </a:p>
        </p:txBody>
      </p:sp>
    </p:spTree>
    <p:extLst>
      <p:ext uri="{BB962C8B-B14F-4D97-AF65-F5344CB8AC3E}">
        <p14:creationId xmlns:p14="http://schemas.microsoft.com/office/powerpoint/2010/main" val="17227981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 Legal Framework</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In </a:t>
            </a:r>
            <a:r>
              <a:rPr lang="en-US" dirty="0" err="1" smtClean="0"/>
              <a:t>Altmark</a:t>
            </a:r>
            <a:r>
              <a:rPr lang="en-US" dirty="0" smtClean="0"/>
              <a:t> Trans the ECJ adopted a compromise position: such funds would be considered compensation if it fulfilled four criteria:</a:t>
            </a:r>
          </a:p>
          <a:p>
            <a:pPr lvl="1"/>
            <a:r>
              <a:rPr lang="en-US" dirty="0" smtClean="0"/>
              <a:t>There must be a prior entrustment of a public service obligation </a:t>
            </a:r>
          </a:p>
          <a:p>
            <a:pPr lvl="1"/>
            <a:r>
              <a:rPr lang="en-US" dirty="0" smtClean="0"/>
              <a:t>The parameters of the calculation of the compensation must be set in advance in an objective and transparent manner</a:t>
            </a:r>
          </a:p>
          <a:p>
            <a:pPr lvl="1"/>
            <a:r>
              <a:rPr lang="en-US" dirty="0" smtClean="0"/>
              <a:t>The compensation may only cover part of or the total costs and a reasonable profit</a:t>
            </a:r>
          </a:p>
          <a:p>
            <a:pPr lvl="1"/>
            <a:r>
              <a:rPr lang="en-US" dirty="0" smtClean="0"/>
              <a:t>If the undertaking is not chosen through public procurement, the amount of compensation is that of the cost a typical and well-run undertaking would have in effectively discharging the public service</a:t>
            </a:r>
          </a:p>
          <a:p>
            <a:r>
              <a:rPr lang="en-US" dirty="0" smtClean="0"/>
              <a:t>If one of the conditions is not met, than the funds are qualified as State aid to which Article 106 (2) may apply</a:t>
            </a:r>
          </a:p>
          <a:p>
            <a:r>
              <a:rPr lang="en-US" dirty="0" smtClean="0"/>
              <a:t>The first three criteria are very similar to the conditions of Article 106 (2) and the case law on that provision</a:t>
            </a:r>
          </a:p>
          <a:p>
            <a:r>
              <a:rPr lang="en-US" dirty="0" smtClean="0"/>
              <a:t>The EU Commission and the General Court (CFI) have interpreted the </a:t>
            </a:r>
            <a:r>
              <a:rPr lang="en-US" dirty="0" err="1" smtClean="0"/>
              <a:t>Altmark</a:t>
            </a:r>
            <a:r>
              <a:rPr lang="en-US" dirty="0" smtClean="0"/>
              <a:t> criteria quite strictly and few funds have been considered purely aid-free</a:t>
            </a:r>
            <a:endParaRPr lang="en-US" dirty="0"/>
          </a:p>
        </p:txBody>
      </p:sp>
    </p:spTree>
    <p:extLst>
      <p:ext uri="{BB962C8B-B14F-4D97-AF65-F5344CB8AC3E}">
        <p14:creationId xmlns:p14="http://schemas.microsoft.com/office/powerpoint/2010/main" val="1794636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a:t>EU Legal Framework </a:t>
            </a:r>
          </a:p>
        </p:txBody>
      </p:sp>
      <p:sp>
        <p:nvSpPr>
          <p:cNvPr id="7171" name="Rectangle 3"/>
          <p:cNvSpPr>
            <a:spLocks noGrp="1" noChangeArrowheads="1"/>
          </p:cNvSpPr>
          <p:nvPr>
            <p:ph type="body" idx="1"/>
          </p:nvPr>
        </p:nvSpPr>
        <p:spPr/>
        <p:txBody>
          <a:bodyPr/>
          <a:lstStyle/>
          <a:p>
            <a:r>
              <a:rPr lang="nl-BE" sz="2800" dirty="0"/>
              <a:t>The General Court (CFI) seems to have however made the Altmark criteria more flexible in its decision in case T-289/03 </a:t>
            </a:r>
            <a:r>
              <a:rPr lang="nl-BE" sz="2800" dirty="0" smtClean="0"/>
              <a:t>BUPA</a:t>
            </a:r>
            <a:r>
              <a:rPr lang="nl-BE" sz="2800" dirty="0"/>
              <a:t>: </a:t>
            </a:r>
          </a:p>
          <a:p>
            <a:pPr lvl="1"/>
            <a:r>
              <a:rPr lang="nl-BE" sz="2400" dirty="0"/>
              <a:t>The CFI confirmed the large discretion of Member States, only subject to review for manifest errors</a:t>
            </a:r>
          </a:p>
          <a:p>
            <a:pPr lvl="1"/>
            <a:r>
              <a:rPr lang="nl-BE" sz="2400" dirty="0"/>
              <a:t>First Altmark Trans </a:t>
            </a:r>
            <a:r>
              <a:rPr lang="nl-BE" sz="2400" dirty="0" smtClean="0"/>
              <a:t>criterion (entrustment):</a:t>
            </a:r>
            <a:endParaRPr lang="nl-BE" sz="2400" dirty="0"/>
          </a:p>
          <a:p>
            <a:pPr lvl="2"/>
            <a:r>
              <a:rPr lang="nl-BE" sz="2000" dirty="0"/>
              <a:t>A SGEI must not be entrusted by a specific act, it could also be done by a general obligation for all market operators</a:t>
            </a:r>
          </a:p>
          <a:p>
            <a:pPr lvl="2"/>
            <a:r>
              <a:rPr lang="nl-BE" sz="2000" dirty="0"/>
              <a:t>A SGEI must not be universal and can allow the operator a certain freedom to set the price and product differentiation</a:t>
            </a:r>
            <a:endParaRPr lang="nl-NL" sz="2000" dirty="0"/>
          </a:p>
        </p:txBody>
      </p:sp>
    </p:spTree>
    <p:extLst>
      <p:ext uri="{BB962C8B-B14F-4D97-AF65-F5344CB8AC3E}">
        <p14:creationId xmlns:p14="http://schemas.microsoft.com/office/powerpoint/2010/main" val="5752091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EU Legal Framework </a:t>
            </a:r>
          </a:p>
        </p:txBody>
      </p:sp>
      <p:sp>
        <p:nvSpPr>
          <p:cNvPr id="8195" name="Rectangle 3"/>
          <p:cNvSpPr>
            <a:spLocks noGrp="1" noChangeArrowheads="1"/>
          </p:cNvSpPr>
          <p:nvPr>
            <p:ph type="body" idx="1"/>
          </p:nvPr>
        </p:nvSpPr>
        <p:spPr/>
        <p:txBody>
          <a:bodyPr/>
          <a:lstStyle/>
          <a:p>
            <a:pPr lvl="1">
              <a:lnSpc>
                <a:spcPct val="90000"/>
              </a:lnSpc>
            </a:pPr>
            <a:r>
              <a:rPr lang="nl-BE" sz="2400" dirty="0"/>
              <a:t>Second Altmark Trans criterion (objective and transparant compensation): National authorities can have a certain discretion in determining the compensation and the costs of the SGEI</a:t>
            </a:r>
          </a:p>
          <a:p>
            <a:pPr lvl="1">
              <a:lnSpc>
                <a:spcPct val="90000"/>
              </a:lnSpc>
            </a:pPr>
            <a:r>
              <a:rPr lang="nl-BE" sz="2400" dirty="0"/>
              <a:t>Third Altmark Trans criterion (necessity and proportionality): Member States also have a margin in the implementation of the conditions of the SGIE</a:t>
            </a:r>
          </a:p>
          <a:p>
            <a:pPr lvl="1">
              <a:lnSpc>
                <a:spcPct val="90000"/>
              </a:lnSpc>
            </a:pPr>
            <a:r>
              <a:rPr lang="nl-BE" sz="2400" dirty="0"/>
              <a:t>Fourth Altmark Trans criterion:  if no procurement and not possible to calculate the costs of a typical and well-run undertaking, it suffices that the compensation cannot be used to cover inefficiencies </a:t>
            </a:r>
            <a:endParaRPr lang="nl-NL" sz="2400" dirty="0"/>
          </a:p>
        </p:txBody>
      </p:sp>
    </p:spTree>
    <p:extLst>
      <p:ext uri="{BB962C8B-B14F-4D97-AF65-F5344CB8AC3E}">
        <p14:creationId xmlns:p14="http://schemas.microsoft.com/office/powerpoint/2010/main" val="6595659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a:t>EU Legal Framework </a:t>
            </a:r>
          </a:p>
        </p:txBody>
      </p:sp>
      <p:sp>
        <p:nvSpPr>
          <p:cNvPr id="11267" name="Rectangle 3"/>
          <p:cNvSpPr>
            <a:spLocks noGrp="1" noChangeArrowheads="1"/>
          </p:cNvSpPr>
          <p:nvPr>
            <p:ph type="body" idx="1"/>
          </p:nvPr>
        </p:nvSpPr>
        <p:spPr/>
        <p:txBody>
          <a:bodyPr/>
          <a:lstStyle/>
          <a:p>
            <a:pPr>
              <a:lnSpc>
                <a:spcPct val="90000"/>
              </a:lnSpc>
            </a:pPr>
            <a:r>
              <a:rPr lang="nl-BE" sz="2800" dirty="0"/>
              <a:t>In case the Altmark Trans criteria are not fulfilled, the funding of SGEI is </a:t>
            </a:r>
            <a:r>
              <a:rPr lang="nl-BE" sz="2800" dirty="0" smtClean="0"/>
              <a:t>State </a:t>
            </a:r>
            <a:r>
              <a:rPr lang="nl-BE" sz="2800" dirty="0"/>
              <a:t>aid, but can be justified on the basis of Article 106 (2) TFEU</a:t>
            </a:r>
          </a:p>
          <a:p>
            <a:pPr>
              <a:lnSpc>
                <a:spcPct val="90000"/>
              </a:lnSpc>
            </a:pPr>
            <a:r>
              <a:rPr lang="nl-BE" sz="2800" dirty="0"/>
              <a:t>Nevertheless, the Altmark Trans criteria are very similar to the criteria of Article 106 (2)</a:t>
            </a:r>
          </a:p>
          <a:p>
            <a:pPr lvl="1">
              <a:lnSpc>
                <a:spcPct val="90000"/>
              </a:lnSpc>
            </a:pPr>
            <a:r>
              <a:rPr lang="nl-BE" sz="2400" dirty="0"/>
              <a:t>It must concern the operation of a service of general economic interest </a:t>
            </a:r>
          </a:p>
          <a:p>
            <a:pPr lvl="1">
              <a:lnSpc>
                <a:spcPct val="90000"/>
              </a:lnSpc>
            </a:pPr>
            <a:r>
              <a:rPr lang="nl-BE" sz="2400" dirty="0"/>
              <a:t>Act of entrustment, specifying nature and duration of the service</a:t>
            </a:r>
          </a:p>
          <a:p>
            <a:pPr lvl="1">
              <a:lnSpc>
                <a:spcPct val="90000"/>
              </a:lnSpc>
            </a:pPr>
            <a:r>
              <a:rPr lang="nl-BE" sz="2400" dirty="0"/>
              <a:t>The derogation must be necessary and proportionate</a:t>
            </a:r>
          </a:p>
          <a:p>
            <a:pPr lvl="1">
              <a:lnSpc>
                <a:spcPct val="90000"/>
              </a:lnSpc>
            </a:pPr>
            <a:r>
              <a:rPr lang="nl-BE" sz="2400" dirty="0"/>
              <a:t>Not be contrary to the interest of the EU</a:t>
            </a:r>
            <a:endParaRPr lang="nl-NL" sz="2400" dirty="0"/>
          </a:p>
        </p:txBody>
      </p:sp>
    </p:spTree>
    <p:extLst>
      <p:ext uri="{BB962C8B-B14F-4D97-AF65-F5344CB8AC3E}">
        <p14:creationId xmlns:p14="http://schemas.microsoft.com/office/powerpoint/2010/main" val="313956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a:t>EU Legal Framework </a:t>
            </a:r>
          </a:p>
        </p:txBody>
      </p:sp>
      <p:sp>
        <p:nvSpPr>
          <p:cNvPr id="13315" name="Rectangle 3"/>
          <p:cNvSpPr>
            <a:spLocks noGrp="1" noChangeArrowheads="1"/>
          </p:cNvSpPr>
          <p:nvPr>
            <p:ph type="body" idx="1"/>
          </p:nvPr>
        </p:nvSpPr>
        <p:spPr/>
        <p:txBody>
          <a:bodyPr/>
          <a:lstStyle/>
          <a:p>
            <a:pPr>
              <a:lnSpc>
                <a:spcPct val="90000"/>
              </a:lnSpc>
            </a:pPr>
            <a:r>
              <a:rPr lang="nl-BE" sz="2800" dirty="0"/>
              <a:t>First criterion of SGEI</a:t>
            </a:r>
          </a:p>
          <a:p>
            <a:pPr lvl="1">
              <a:lnSpc>
                <a:spcPct val="90000"/>
              </a:lnSpc>
            </a:pPr>
            <a:r>
              <a:rPr lang="nl-BE" sz="2400" i="1" dirty="0"/>
              <a:t>Supra</a:t>
            </a:r>
            <a:r>
              <a:rPr lang="nl-BE" sz="2400" dirty="0"/>
              <a:t> for definition</a:t>
            </a:r>
          </a:p>
          <a:p>
            <a:pPr lvl="1">
              <a:lnSpc>
                <a:spcPct val="90000"/>
              </a:lnSpc>
            </a:pPr>
            <a:r>
              <a:rPr lang="nl-BE" sz="2400" dirty="0"/>
              <a:t>Member States have large margin of discretion; only manifest error or misjudgments will not be accepted</a:t>
            </a:r>
          </a:p>
          <a:p>
            <a:pPr lvl="1">
              <a:lnSpc>
                <a:spcPct val="90000"/>
              </a:lnSpc>
            </a:pPr>
            <a:r>
              <a:rPr lang="nl-BE" sz="2400" dirty="0"/>
              <a:t>SGEI mostly involve services that have to be performed even if not profitable</a:t>
            </a:r>
          </a:p>
          <a:p>
            <a:pPr lvl="1">
              <a:lnSpc>
                <a:spcPct val="90000"/>
              </a:lnSpc>
            </a:pPr>
            <a:r>
              <a:rPr lang="nl-BE" sz="2400" dirty="0"/>
              <a:t>According to T-289/03 BUPA SGEI involve services of a universal and compulsary nature</a:t>
            </a:r>
          </a:p>
          <a:p>
            <a:pPr lvl="1">
              <a:lnSpc>
                <a:spcPct val="90000"/>
              </a:lnSpc>
            </a:pPr>
            <a:r>
              <a:rPr lang="nl-BE" sz="2400" dirty="0"/>
              <a:t>The Commission takes into account the universal access, high quality, affordability and complete territorial coverage</a:t>
            </a:r>
            <a:endParaRPr lang="nl-NL" sz="2400" dirty="0"/>
          </a:p>
        </p:txBody>
      </p:sp>
    </p:spTree>
    <p:extLst>
      <p:ext uri="{BB962C8B-B14F-4D97-AF65-F5344CB8AC3E}">
        <p14:creationId xmlns:p14="http://schemas.microsoft.com/office/powerpoint/2010/main" val="24030572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a:t>EU Legal Framework </a:t>
            </a:r>
          </a:p>
        </p:txBody>
      </p:sp>
      <p:sp>
        <p:nvSpPr>
          <p:cNvPr id="15363" name="Rectangle 3"/>
          <p:cNvSpPr>
            <a:spLocks noGrp="1" noChangeArrowheads="1"/>
          </p:cNvSpPr>
          <p:nvPr>
            <p:ph type="body" idx="1"/>
          </p:nvPr>
        </p:nvSpPr>
        <p:spPr/>
        <p:txBody>
          <a:bodyPr/>
          <a:lstStyle/>
          <a:p>
            <a:pPr>
              <a:lnSpc>
                <a:spcPct val="90000"/>
              </a:lnSpc>
            </a:pPr>
            <a:r>
              <a:rPr lang="nl-BE" sz="2800" dirty="0"/>
              <a:t>Second criterion of entrustment</a:t>
            </a:r>
          </a:p>
          <a:p>
            <a:pPr lvl="1">
              <a:lnSpc>
                <a:spcPct val="90000"/>
              </a:lnSpc>
            </a:pPr>
            <a:r>
              <a:rPr lang="nl-BE" sz="2400" dirty="0"/>
              <a:t>Legal certainty and transparancy: the scope and mission of the SGEI must be clear</a:t>
            </a:r>
          </a:p>
          <a:p>
            <a:pPr lvl="1">
              <a:lnSpc>
                <a:spcPct val="90000"/>
              </a:lnSpc>
            </a:pPr>
            <a:r>
              <a:rPr lang="nl-BE" sz="2400" dirty="0"/>
              <a:t>By official act of a public authority of a Member State</a:t>
            </a:r>
          </a:p>
          <a:p>
            <a:pPr>
              <a:lnSpc>
                <a:spcPct val="90000"/>
              </a:lnSpc>
            </a:pPr>
            <a:r>
              <a:rPr lang="nl-BE" sz="2800" dirty="0"/>
              <a:t>Third + fourth criterion: proportionality</a:t>
            </a:r>
          </a:p>
          <a:p>
            <a:pPr lvl="1">
              <a:lnSpc>
                <a:spcPct val="90000"/>
              </a:lnSpc>
            </a:pPr>
            <a:r>
              <a:rPr lang="nl-BE" sz="2400" dirty="0"/>
              <a:t>Proportionality in that undertakings are exempted from the rules of competition as far as this is necessary for the execution of the SGEI</a:t>
            </a:r>
          </a:p>
          <a:p>
            <a:pPr lvl="1">
              <a:lnSpc>
                <a:spcPct val="90000"/>
              </a:lnSpc>
            </a:pPr>
            <a:r>
              <a:rPr lang="nl-BE" sz="2400" dirty="0"/>
              <a:t>Proportionality in that the SGEI’s restriction of trade may never go against the interests of the EU</a:t>
            </a:r>
            <a:endParaRPr lang="nl-NL" sz="2400" dirty="0"/>
          </a:p>
        </p:txBody>
      </p:sp>
    </p:spTree>
    <p:extLst>
      <p:ext uri="{BB962C8B-B14F-4D97-AF65-F5344CB8AC3E}">
        <p14:creationId xmlns:p14="http://schemas.microsoft.com/office/powerpoint/2010/main" val="21630000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dirty="0"/>
              <a:t>EU Legal Framework </a:t>
            </a:r>
          </a:p>
        </p:txBody>
      </p:sp>
      <p:sp>
        <p:nvSpPr>
          <p:cNvPr id="2051" name="Rectangle 3"/>
          <p:cNvSpPr>
            <a:spLocks noGrp="1" noChangeArrowheads="1"/>
          </p:cNvSpPr>
          <p:nvPr>
            <p:ph type="body" idx="1"/>
          </p:nvPr>
        </p:nvSpPr>
        <p:spPr/>
        <p:txBody>
          <a:bodyPr/>
          <a:lstStyle/>
          <a:p>
            <a:pPr>
              <a:lnSpc>
                <a:spcPct val="90000"/>
              </a:lnSpc>
            </a:pPr>
            <a:r>
              <a:rPr lang="nl-BE" sz="2800" dirty="0"/>
              <a:t>At the end of 2011 the Commission adopted new rules on </a:t>
            </a:r>
            <a:r>
              <a:rPr lang="nl-BE" sz="2800" dirty="0" smtClean="0"/>
              <a:t>State </a:t>
            </a:r>
            <a:r>
              <a:rPr lang="nl-BE" sz="2800" dirty="0"/>
              <a:t>aid and SGEI</a:t>
            </a:r>
          </a:p>
          <a:p>
            <a:pPr lvl="1">
              <a:lnSpc>
                <a:spcPct val="90000"/>
              </a:lnSpc>
            </a:pPr>
            <a:r>
              <a:rPr lang="nl-BE" sz="2400" dirty="0"/>
              <a:t>Commission Decision of 20 December 2011, OJ 11 January 2012, L 7/3: specifies which conditions need to be fulfilled for compensation for a SGEI to be consistent with the internal market, </a:t>
            </a:r>
            <a:r>
              <a:rPr lang="nl-BE" sz="2400" dirty="0" smtClean="0"/>
              <a:t>how </a:t>
            </a:r>
            <a:r>
              <a:rPr lang="nl-BE" sz="2400" dirty="0"/>
              <a:t>to calculate compensation, demands transparency and control against overcompensation</a:t>
            </a:r>
          </a:p>
          <a:p>
            <a:pPr lvl="1">
              <a:lnSpc>
                <a:spcPct val="90000"/>
              </a:lnSpc>
            </a:pPr>
            <a:r>
              <a:rPr lang="nl-BE" sz="2400" dirty="0"/>
              <a:t>Commission Regulation (EU) No. 360/2012, OJ 26 April 2012 L 114/8: total amount of de minimis aid granted to one undertaking providing SGEI that do not exceed 500000 € over a period of three fiscal years are not considered to fall under Article 107 (1) TFEU</a:t>
            </a:r>
          </a:p>
          <a:p>
            <a:pPr lvl="1">
              <a:lnSpc>
                <a:spcPct val="90000"/>
              </a:lnSpc>
            </a:pPr>
            <a:endParaRPr lang="nl-NL" sz="2400" dirty="0"/>
          </a:p>
        </p:txBody>
      </p:sp>
    </p:spTree>
    <p:extLst>
      <p:ext uri="{BB962C8B-B14F-4D97-AF65-F5344CB8AC3E}">
        <p14:creationId xmlns:p14="http://schemas.microsoft.com/office/powerpoint/2010/main" val="2113807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Services of general economic interest (SGEI) play an important role in the EU: in a lot of Member States they are the backbone of the socio-economic model and are an important aspect of the welfare State that is characteristic to most of the EU Member States </a:t>
            </a:r>
          </a:p>
          <a:p>
            <a:r>
              <a:rPr lang="en-US" dirty="0" smtClean="0"/>
              <a:t>The objective of SGEI is to provide social services to the public at large, without discrimination, a service which is considered to be in the general interest (postal services, public transportation, waste management, …)</a:t>
            </a:r>
          </a:p>
          <a:p>
            <a:r>
              <a:rPr lang="en-US" dirty="0" smtClean="0"/>
              <a:t>In principle those services could be provided by the market, but because of the focus on profit the market would not provide the services efficiently to all </a:t>
            </a:r>
          </a:p>
          <a:p>
            <a:r>
              <a:rPr lang="en-US" dirty="0" smtClean="0"/>
              <a:t>SGEI are an important instrument to realize a society based on solidarity and social justice, where basic services are available to all at affordable costs</a:t>
            </a:r>
          </a:p>
        </p:txBody>
      </p:sp>
    </p:spTree>
    <p:extLst>
      <p:ext uri="{BB962C8B-B14F-4D97-AF65-F5344CB8AC3E}">
        <p14:creationId xmlns:p14="http://schemas.microsoft.com/office/powerpoint/2010/main" val="14301181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a:t>EU Legal Framework </a:t>
            </a:r>
          </a:p>
        </p:txBody>
      </p:sp>
      <p:sp>
        <p:nvSpPr>
          <p:cNvPr id="3075" name="Rectangle 3"/>
          <p:cNvSpPr>
            <a:spLocks noGrp="1" noChangeArrowheads="1"/>
          </p:cNvSpPr>
          <p:nvPr>
            <p:ph type="body" idx="1"/>
          </p:nvPr>
        </p:nvSpPr>
        <p:spPr/>
        <p:txBody>
          <a:bodyPr/>
          <a:lstStyle/>
          <a:p>
            <a:pPr lvl="1"/>
            <a:r>
              <a:rPr lang="nl-NL" dirty="0"/>
              <a:t>Communication on the </a:t>
            </a:r>
            <a:r>
              <a:rPr lang="nl-BE" dirty="0"/>
              <a:t>A</a:t>
            </a:r>
            <a:r>
              <a:rPr lang="nl-NL" dirty="0"/>
              <a:t>pplication of the European Union State </a:t>
            </a:r>
            <a:r>
              <a:rPr lang="nl-BE" dirty="0"/>
              <a:t>A</a:t>
            </a:r>
            <a:r>
              <a:rPr lang="nl-NL" dirty="0"/>
              <a:t>id </a:t>
            </a:r>
            <a:r>
              <a:rPr lang="nl-BE" dirty="0"/>
              <a:t>R</a:t>
            </a:r>
            <a:r>
              <a:rPr lang="nl-NL" dirty="0"/>
              <a:t>ules to </a:t>
            </a:r>
            <a:r>
              <a:rPr lang="nl-BE" dirty="0"/>
              <a:t>C</a:t>
            </a:r>
            <a:r>
              <a:rPr lang="nl-NL" dirty="0"/>
              <a:t>ompensation </a:t>
            </a:r>
            <a:r>
              <a:rPr lang="nl-BE" dirty="0"/>
              <a:t>G</a:t>
            </a:r>
            <a:r>
              <a:rPr lang="nl-NL" dirty="0"/>
              <a:t>ranted for the </a:t>
            </a:r>
            <a:r>
              <a:rPr lang="nl-BE" dirty="0"/>
              <a:t>P</a:t>
            </a:r>
            <a:r>
              <a:rPr lang="nl-NL" dirty="0"/>
              <a:t>rovision of </a:t>
            </a:r>
            <a:r>
              <a:rPr lang="nl-BE" dirty="0"/>
              <a:t>S</a:t>
            </a:r>
            <a:r>
              <a:rPr lang="nl-NL" dirty="0"/>
              <a:t>ervices of </a:t>
            </a:r>
            <a:r>
              <a:rPr lang="nl-BE" dirty="0"/>
              <a:t>G</a:t>
            </a:r>
            <a:r>
              <a:rPr lang="nl-NL" dirty="0"/>
              <a:t>eneral </a:t>
            </a:r>
            <a:r>
              <a:rPr lang="nl-BE" dirty="0"/>
              <a:t>E</a:t>
            </a:r>
            <a:r>
              <a:rPr lang="nl-NL" dirty="0"/>
              <a:t>conomic </a:t>
            </a:r>
            <a:r>
              <a:rPr lang="nl-BE" dirty="0"/>
              <a:t>I</a:t>
            </a:r>
            <a:r>
              <a:rPr lang="nl-NL" dirty="0"/>
              <a:t>nterest</a:t>
            </a:r>
            <a:r>
              <a:rPr lang="nl-BE" dirty="0"/>
              <a:t>, OJ 11 January 2012, C 8/4</a:t>
            </a:r>
          </a:p>
          <a:p>
            <a:pPr lvl="1"/>
            <a:r>
              <a:rPr lang="nl-BE" dirty="0"/>
              <a:t>Communication European Union Framework for State Aid in the Form of Public Service Compensation, OJ 11 January 2012, C 8/15</a:t>
            </a:r>
            <a:endParaRPr lang="nl-NL" dirty="0"/>
          </a:p>
        </p:txBody>
      </p:sp>
    </p:spTree>
    <p:extLst>
      <p:ext uri="{BB962C8B-B14F-4D97-AF65-F5344CB8AC3E}">
        <p14:creationId xmlns:p14="http://schemas.microsoft.com/office/powerpoint/2010/main" val="2610792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dirty="0"/>
              <a:t>EU Legal Framework </a:t>
            </a:r>
          </a:p>
        </p:txBody>
      </p:sp>
      <p:sp>
        <p:nvSpPr>
          <p:cNvPr id="2051" name="Rectangle 3"/>
          <p:cNvSpPr>
            <a:spLocks noGrp="1" noChangeArrowheads="1"/>
          </p:cNvSpPr>
          <p:nvPr>
            <p:ph type="body" idx="1"/>
          </p:nvPr>
        </p:nvSpPr>
        <p:spPr/>
        <p:txBody>
          <a:bodyPr>
            <a:noAutofit/>
          </a:bodyPr>
          <a:lstStyle/>
          <a:p>
            <a:pPr marL="0" indent="0">
              <a:buNone/>
            </a:pPr>
            <a:r>
              <a:rPr lang="nl-BE" sz="2400" dirty="0" smtClean="0"/>
              <a:t>C. Freedom </a:t>
            </a:r>
            <a:r>
              <a:rPr lang="nl-BE" sz="2400" dirty="0"/>
              <a:t>of movement of services </a:t>
            </a:r>
            <a:r>
              <a:rPr lang="nl-BE" sz="2400" dirty="0" smtClean="0"/>
              <a:t>and SGEI</a:t>
            </a:r>
            <a:endParaRPr lang="nl-BE" sz="2400" dirty="0"/>
          </a:p>
          <a:p>
            <a:r>
              <a:rPr lang="nl-BE" sz="2000" dirty="0"/>
              <a:t>The freedom of movement of services is one of the core elements of the internal market: Article 61 TFEU prohibits discrimination based on nationality and residence of the service provider</a:t>
            </a:r>
          </a:p>
          <a:p>
            <a:r>
              <a:rPr lang="nl-BE" sz="2000" dirty="0"/>
              <a:t>The ECJ has expanded the freedom of movement of services: any measure applicable to both national and foreign service provider when it is liable to prohibit or otherwise impede the activities of the service provider established in another Member State where he lawfully provides the service (</a:t>
            </a:r>
            <a:r>
              <a:rPr lang="nl-BE" sz="2000" dirty="0" smtClean="0"/>
              <a:t>Case 76/90 </a:t>
            </a:r>
            <a:r>
              <a:rPr lang="nl-BE" sz="2000" dirty="0"/>
              <a:t>Säger)</a:t>
            </a:r>
          </a:p>
          <a:p>
            <a:r>
              <a:rPr lang="nl-BE" sz="2000" dirty="0"/>
              <a:t>The ECJ has also formulated a rule of reason with similar criteria as in Rewe (Cassis de Dijon): Case 219/08 Commission/Belgium: no harmonization, no distinction on the basis of nationality, an imperative reason and proportionality</a:t>
            </a:r>
          </a:p>
        </p:txBody>
      </p:sp>
    </p:spTree>
    <p:extLst>
      <p:ext uri="{BB962C8B-B14F-4D97-AF65-F5344CB8AC3E}">
        <p14:creationId xmlns:p14="http://schemas.microsoft.com/office/powerpoint/2010/main" val="32613636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a:t>EU Legal Framework </a:t>
            </a:r>
          </a:p>
        </p:txBody>
      </p:sp>
      <p:sp>
        <p:nvSpPr>
          <p:cNvPr id="3075" name="Rectangle 3"/>
          <p:cNvSpPr>
            <a:spLocks noGrp="1" noChangeArrowheads="1"/>
          </p:cNvSpPr>
          <p:nvPr>
            <p:ph type="body" idx="1"/>
          </p:nvPr>
        </p:nvSpPr>
        <p:spPr/>
        <p:txBody>
          <a:bodyPr/>
          <a:lstStyle/>
          <a:p>
            <a:pPr>
              <a:lnSpc>
                <a:spcPct val="90000"/>
              </a:lnSpc>
            </a:pPr>
            <a:r>
              <a:rPr lang="nl-BE" sz="2200" dirty="0"/>
              <a:t>Nevertheless, the EU has harmonized the trade in services by the Services Directive: Directive 2006/213/EC of the European Parliament and the Council on Services in the Internal Market, OJ 27 December 2006, L 376/36</a:t>
            </a:r>
          </a:p>
          <a:p>
            <a:pPr>
              <a:lnSpc>
                <a:spcPct val="90000"/>
              </a:lnSpc>
            </a:pPr>
            <a:r>
              <a:rPr lang="nl-BE" sz="2200" dirty="0"/>
              <a:t>The Services Directive does also apply to SGEI </a:t>
            </a:r>
          </a:p>
          <a:p>
            <a:pPr lvl="1">
              <a:lnSpc>
                <a:spcPct val="90000"/>
              </a:lnSpc>
            </a:pPr>
            <a:r>
              <a:rPr lang="nl-BE" sz="2000" dirty="0"/>
              <a:t>The Services Directive applies to all services performed for an economic consideration</a:t>
            </a:r>
          </a:p>
          <a:p>
            <a:pPr lvl="1">
              <a:lnSpc>
                <a:spcPct val="90000"/>
              </a:lnSpc>
            </a:pPr>
            <a:r>
              <a:rPr lang="nl-BE" sz="2000" dirty="0"/>
              <a:t>The Services Directive excludes Services of General Interest since those services do not fall under the freedom of movement of services (Article 2 (2)(a) refers to non-economic Services of General Interest)</a:t>
            </a:r>
          </a:p>
          <a:p>
            <a:pPr lvl="1">
              <a:lnSpc>
                <a:spcPct val="90000"/>
              </a:lnSpc>
            </a:pPr>
            <a:r>
              <a:rPr lang="nl-BE" sz="2000" dirty="0"/>
              <a:t>Since SGEI involve an economic activity they are covered by the Services Directive</a:t>
            </a:r>
          </a:p>
        </p:txBody>
      </p:sp>
    </p:spTree>
    <p:extLst>
      <p:ext uri="{BB962C8B-B14F-4D97-AF65-F5344CB8AC3E}">
        <p14:creationId xmlns:p14="http://schemas.microsoft.com/office/powerpoint/2010/main" val="17214198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a:t>EU Legal Framework </a:t>
            </a:r>
          </a:p>
        </p:txBody>
      </p:sp>
      <p:sp>
        <p:nvSpPr>
          <p:cNvPr id="7171" name="Rectangle 3"/>
          <p:cNvSpPr>
            <a:spLocks noGrp="1" noChangeArrowheads="1"/>
          </p:cNvSpPr>
          <p:nvPr>
            <p:ph type="body" idx="1"/>
          </p:nvPr>
        </p:nvSpPr>
        <p:spPr/>
        <p:txBody>
          <a:bodyPr/>
          <a:lstStyle/>
          <a:p>
            <a:pPr lvl="1">
              <a:lnSpc>
                <a:spcPct val="90000"/>
              </a:lnSpc>
            </a:pPr>
            <a:r>
              <a:rPr lang="nl-BE" sz="2600" dirty="0"/>
              <a:t>Nevertheless the Services Directive limits its subject and scope so that SGEI are not negatively affected</a:t>
            </a:r>
          </a:p>
          <a:p>
            <a:pPr lvl="2">
              <a:lnSpc>
                <a:spcPct val="90000"/>
              </a:lnSpc>
            </a:pPr>
            <a:r>
              <a:rPr lang="nl-BE" sz="2200" dirty="0"/>
              <a:t>The subject matter does not deal with the liberalization of SGEI, with State aid and does not affect the competences of Member States to define a SGEI</a:t>
            </a:r>
          </a:p>
          <a:p>
            <a:pPr lvl="2">
              <a:lnSpc>
                <a:spcPct val="90000"/>
              </a:lnSpc>
            </a:pPr>
            <a:r>
              <a:rPr lang="nl-BE" sz="2200" dirty="0"/>
              <a:t>Certain categories of SGEI are excluded: health care services, </a:t>
            </a:r>
            <a:r>
              <a:rPr lang="nl-NL" sz="2200" dirty="0"/>
              <a:t>social services relating to social housing, childcare and support of families and </a:t>
            </a:r>
            <a:r>
              <a:rPr lang="nl-NL" sz="2200" dirty="0" smtClean="0"/>
              <a:t>persons </a:t>
            </a:r>
            <a:r>
              <a:rPr lang="nl-NL" sz="2200" dirty="0"/>
              <a:t>permanently or temporarily in need</a:t>
            </a:r>
            <a:endParaRPr lang="nl-BE" sz="2200" dirty="0"/>
          </a:p>
          <a:p>
            <a:pPr lvl="2">
              <a:lnSpc>
                <a:spcPct val="90000"/>
              </a:lnSpc>
            </a:pPr>
            <a:r>
              <a:rPr lang="nl-BE" sz="2200" dirty="0"/>
              <a:t>The Directive also does not apply to sectors where SGEI are likely to be found: transportation and audiovisual services </a:t>
            </a:r>
            <a:endParaRPr lang="nl-NL" sz="2200" dirty="0"/>
          </a:p>
        </p:txBody>
      </p:sp>
    </p:spTree>
    <p:extLst>
      <p:ext uri="{BB962C8B-B14F-4D97-AF65-F5344CB8AC3E}">
        <p14:creationId xmlns:p14="http://schemas.microsoft.com/office/powerpoint/2010/main" val="11517449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EU Legal Framework </a:t>
            </a:r>
          </a:p>
        </p:txBody>
      </p:sp>
      <p:sp>
        <p:nvSpPr>
          <p:cNvPr id="8195" name="Rectangle 3"/>
          <p:cNvSpPr>
            <a:spLocks noGrp="1" noChangeArrowheads="1"/>
          </p:cNvSpPr>
          <p:nvPr>
            <p:ph type="body" idx="1"/>
          </p:nvPr>
        </p:nvSpPr>
        <p:spPr/>
        <p:txBody>
          <a:bodyPr>
            <a:normAutofit fontScale="92500"/>
          </a:bodyPr>
          <a:lstStyle/>
          <a:p>
            <a:pPr>
              <a:lnSpc>
                <a:spcPct val="90000"/>
              </a:lnSpc>
            </a:pPr>
            <a:r>
              <a:rPr lang="nl-BE" sz="2600" dirty="0"/>
              <a:t>Under Article 9 Services Directive Member States may not subject s</a:t>
            </a:r>
            <a:r>
              <a:rPr lang="nl-NL" sz="2600" dirty="0"/>
              <a:t>ervice</a:t>
            </a:r>
            <a:r>
              <a:rPr lang="nl-BE" sz="2600" dirty="0"/>
              <a:t>s</a:t>
            </a:r>
            <a:r>
              <a:rPr lang="nl-NL" sz="2600" dirty="0"/>
              <a:t> to an authorisation</a:t>
            </a:r>
            <a:r>
              <a:rPr lang="nl-BE" sz="2600" dirty="0"/>
              <a:t> scheme except if non-discriminatory, reason of public interest and proportionate</a:t>
            </a:r>
          </a:p>
          <a:p>
            <a:pPr lvl="1">
              <a:lnSpc>
                <a:spcPct val="90000"/>
              </a:lnSpc>
            </a:pPr>
            <a:r>
              <a:rPr lang="nl-BE" sz="2400" dirty="0"/>
              <a:t>If a Member State wants to organize a SGEI by introducing an authorization scheme it has to respect the requirements of Article 9</a:t>
            </a:r>
          </a:p>
          <a:p>
            <a:pPr lvl="1">
              <a:lnSpc>
                <a:spcPct val="90000"/>
              </a:lnSpc>
            </a:pPr>
            <a:r>
              <a:rPr lang="nl-BE" sz="2400" dirty="0"/>
              <a:t>This goes against the regulatory discretion of Member States and is much more strict than Article 106 (2) </a:t>
            </a:r>
            <a:r>
              <a:rPr lang="nl-BE" sz="2400" dirty="0" smtClean="0"/>
              <a:t>TFEU</a:t>
            </a:r>
          </a:p>
          <a:p>
            <a:pPr>
              <a:lnSpc>
                <a:spcPct val="90000"/>
              </a:lnSpc>
            </a:pPr>
            <a:r>
              <a:rPr lang="nl-NL" sz="2600" dirty="0"/>
              <a:t>Pursuant to Article 15 Member States have to evaluate their national legislation on the use of certain requirements and make sure that those criteria respect the rule of reason; Article 15 (4) states however that requirements necessary for a SGIE should not be affected by the evaluation </a:t>
            </a:r>
            <a:endParaRPr lang="nl-BE" sz="2600" dirty="0"/>
          </a:p>
          <a:p>
            <a:pPr lvl="1">
              <a:lnSpc>
                <a:spcPct val="90000"/>
              </a:lnSpc>
            </a:pPr>
            <a:endParaRPr lang="nl-BE" sz="2400" dirty="0"/>
          </a:p>
          <a:p>
            <a:pPr>
              <a:lnSpc>
                <a:spcPct val="90000"/>
              </a:lnSpc>
            </a:pPr>
            <a:endParaRPr lang="nl-NL" sz="2800" dirty="0"/>
          </a:p>
        </p:txBody>
      </p:sp>
    </p:spTree>
    <p:extLst>
      <p:ext uri="{BB962C8B-B14F-4D97-AF65-F5344CB8AC3E}">
        <p14:creationId xmlns:p14="http://schemas.microsoft.com/office/powerpoint/2010/main" val="38296725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a:t>EU Legal Framework </a:t>
            </a:r>
          </a:p>
        </p:txBody>
      </p:sp>
      <p:sp>
        <p:nvSpPr>
          <p:cNvPr id="9219" name="Rectangle 3"/>
          <p:cNvSpPr>
            <a:spLocks noGrp="1" noChangeArrowheads="1"/>
          </p:cNvSpPr>
          <p:nvPr>
            <p:ph type="body" idx="1"/>
          </p:nvPr>
        </p:nvSpPr>
        <p:spPr/>
        <p:txBody>
          <a:bodyPr>
            <a:normAutofit fontScale="77500" lnSpcReduction="20000"/>
          </a:bodyPr>
          <a:lstStyle/>
          <a:p>
            <a:pPr>
              <a:lnSpc>
                <a:spcPct val="90000"/>
              </a:lnSpc>
            </a:pPr>
            <a:r>
              <a:rPr lang="nl-BE" sz="3100" dirty="0" smtClean="0"/>
              <a:t>Pursuant </a:t>
            </a:r>
            <a:r>
              <a:rPr lang="nl-BE" sz="3100" dirty="0"/>
              <a:t>to Article 16 </a:t>
            </a:r>
            <a:r>
              <a:rPr lang="nl-NL" sz="3100" dirty="0"/>
              <a:t>Member States </a:t>
            </a:r>
            <a:r>
              <a:rPr lang="nl-BE" sz="3100" dirty="0"/>
              <a:t>must</a:t>
            </a:r>
            <a:r>
              <a:rPr lang="nl-NL" sz="3100" dirty="0"/>
              <a:t> respect the right of providers to provide services in a Member State in which they are </a:t>
            </a:r>
            <a:r>
              <a:rPr lang="nl-BE" sz="3100" dirty="0"/>
              <a:t>not </a:t>
            </a:r>
            <a:r>
              <a:rPr lang="nl-NL" sz="3100" dirty="0"/>
              <a:t>established</a:t>
            </a:r>
            <a:endParaRPr lang="nl-BE" sz="3100" dirty="0"/>
          </a:p>
          <a:p>
            <a:pPr lvl="1">
              <a:lnSpc>
                <a:spcPct val="90000"/>
              </a:lnSpc>
            </a:pPr>
            <a:r>
              <a:rPr lang="nl-BE" sz="2600" dirty="0"/>
              <a:t>Member States have to  </a:t>
            </a:r>
            <a:r>
              <a:rPr lang="nl-NL" sz="2600" dirty="0"/>
              <a:t>ensure free access to and free exercise of a service activity</a:t>
            </a:r>
            <a:r>
              <a:rPr lang="nl-BE" sz="2600" dirty="0"/>
              <a:t> in their territory</a:t>
            </a:r>
          </a:p>
          <a:p>
            <a:pPr lvl="1">
              <a:lnSpc>
                <a:spcPct val="90000"/>
              </a:lnSpc>
            </a:pPr>
            <a:r>
              <a:rPr lang="nl-BE" sz="2600" dirty="0"/>
              <a:t>Restrictions have to respect the rule of reason or have to be ju</a:t>
            </a:r>
            <a:r>
              <a:rPr lang="nl-NL" sz="2600" dirty="0"/>
              <a:t>stified for reasons of public policy, public security, public health or the protection of the environment</a:t>
            </a:r>
            <a:endParaRPr lang="nl-BE" sz="2600" dirty="0"/>
          </a:p>
          <a:p>
            <a:pPr lvl="1">
              <a:lnSpc>
                <a:spcPct val="90000"/>
              </a:lnSpc>
            </a:pPr>
            <a:r>
              <a:rPr lang="nl-BE" sz="2600" dirty="0"/>
              <a:t>Article 17 excludes however SGEI, including the postal, electricity and gas sector; </a:t>
            </a:r>
            <a:r>
              <a:rPr lang="nl-NL" sz="2600" dirty="0"/>
              <a:t>water distribution and supply services and waste water services</a:t>
            </a:r>
            <a:r>
              <a:rPr lang="nl-BE" sz="2600" dirty="0"/>
              <a:t>; treatment of </a:t>
            </a:r>
            <a:r>
              <a:rPr lang="nl-BE" sz="2600" dirty="0" smtClean="0"/>
              <a:t>waste</a:t>
            </a:r>
          </a:p>
          <a:p>
            <a:pPr>
              <a:lnSpc>
                <a:spcPct val="90000"/>
              </a:lnSpc>
            </a:pPr>
            <a:r>
              <a:rPr lang="nl-BE" sz="3100" dirty="0" smtClean="0"/>
              <a:t>Concluding</a:t>
            </a:r>
            <a:r>
              <a:rPr lang="nl-BE" dirty="0" smtClean="0"/>
              <a:t>: </a:t>
            </a:r>
          </a:p>
          <a:p>
            <a:pPr lvl="1">
              <a:lnSpc>
                <a:spcPct val="90000"/>
              </a:lnSpc>
            </a:pPr>
            <a:r>
              <a:rPr lang="nl-BE" sz="2600" dirty="0" smtClean="0"/>
              <a:t>The Services Directive protects SGEI too extensively when it concerns temporary services </a:t>
            </a:r>
          </a:p>
          <a:p>
            <a:pPr lvl="1">
              <a:lnSpc>
                <a:spcPct val="90000"/>
              </a:lnSpc>
            </a:pPr>
            <a:r>
              <a:rPr lang="nl-BE" sz="2600" dirty="0" smtClean="0"/>
              <a:t>It is too strict when SGEI are established by authorization schemes. </a:t>
            </a:r>
          </a:p>
          <a:p>
            <a:pPr lvl="1">
              <a:lnSpc>
                <a:spcPct val="90000"/>
              </a:lnSpc>
            </a:pPr>
            <a:r>
              <a:rPr lang="nl-BE" sz="2600" dirty="0" smtClean="0"/>
              <a:t>The freedom of movement of Services and SGEI is incoherently regulated</a:t>
            </a:r>
            <a:endParaRPr lang="nl-NL" sz="2600" dirty="0"/>
          </a:p>
        </p:txBody>
      </p:sp>
    </p:spTree>
    <p:extLst>
      <p:ext uri="{BB962C8B-B14F-4D97-AF65-F5344CB8AC3E}">
        <p14:creationId xmlns:p14="http://schemas.microsoft.com/office/powerpoint/2010/main" val="587268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SGEI in WTO law</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balancing of SGEI with competition in order to generate a welfare State is a typical European value</a:t>
            </a:r>
          </a:p>
          <a:p>
            <a:r>
              <a:rPr lang="en-US" dirty="0" smtClean="0"/>
              <a:t>SGEI have been progressively incorporated in EU law, but the EU operates in a global world</a:t>
            </a:r>
          </a:p>
          <a:p>
            <a:r>
              <a:rPr lang="en-US" dirty="0" smtClean="0"/>
              <a:t>The EU should not focus only on how to protect SGEI internally, but also externally, in particular in the framework of the WTO</a:t>
            </a:r>
          </a:p>
          <a:p>
            <a:r>
              <a:rPr lang="en-US" dirty="0" smtClean="0"/>
              <a:t>The WTO focuses on the liberalization of trade, including services and this might conflict with the SGEI as an important value of the EU</a:t>
            </a:r>
          </a:p>
        </p:txBody>
      </p:sp>
    </p:spTree>
    <p:extLst>
      <p:ext uri="{BB962C8B-B14F-4D97-AF65-F5344CB8AC3E}">
        <p14:creationId xmlns:p14="http://schemas.microsoft.com/office/powerpoint/2010/main" val="7513914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SGEI in WTO Law</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EU has exclusive competence in the common commercial policy, which after the Treaty of Lisbon includes trade in all services, but for certain services there will be a need for consensus in the Council (cultural and audiovisual sector, education, and social and human health services) (Article 188 TFEU</a:t>
            </a:r>
            <a:r>
              <a:rPr lang="en-US" dirty="0" smtClean="0"/>
              <a:t>)</a:t>
            </a:r>
          </a:p>
          <a:p>
            <a:r>
              <a:rPr lang="en-US" dirty="0" smtClean="0"/>
              <a:t>Outside the domain of common commercial policy the EU has implied powers to conclude agreements, but only to the extent the EU has already acted internally (Article 3 (2) TFEU; ECJ, Case 22/70 Commission/Council AETR); e.g. transport and environment</a:t>
            </a:r>
          </a:p>
          <a:p>
            <a:r>
              <a:rPr lang="en-US" dirty="0" smtClean="0"/>
              <a:t>In the context of SGEI the GATS is highly relevant → how are SGEI dealt with in that agreement</a:t>
            </a:r>
            <a:endParaRPr lang="en-US" dirty="0"/>
          </a:p>
        </p:txBody>
      </p:sp>
    </p:spTree>
    <p:extLst>
      <p:ext uri="{BB962C8B-B14F-4D97-AF65-F5344CB8AC3E}">
        <p14:creationId xmlns:p14="http://schemas.microsoft.com/office/powerpoint/2010/main" val="37969720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dirty="0"/>
              <a:t>SGEI in WTO Law</a:t>
            </a:r>
          </a:p>
        </p:txBody>
      </p:sp>
      <p:sp>
        <p:nvSpPr>
          <p:cNvPr id="2051" name="Rectangle 3"/>
          <p:cNvSpPr>
            <a:spLocks noGrp="1" noChangeArrowheads="1"/>
          </p:cNvSpPr>
          <p:nvPr>
            <p:ph type="body" idx="1"/>
          </p:nvPr>
        </p:nvSpPr>
        <p:spPr/>
        <p:txBody>
          <a:bodyPr>
            <a:normAutofit lnSpcReduction="10000"/>
          </a:bodyPr>
          <a:lstStyle/>
          <a:p>
            <a:pPr>
              <a:lnSpc>
                <a:spcPct val="90000"/>
              </a:lnSpc>
            </a:pPr>
            <a:r>
              <a:rPr lang="nl-BE" sz="2800"/>
              <a:t>Article I (2) GATS defines trade in services as the supply of a service in four modes: </a:t>
            </a:r>
          </a:p>
          <a:p>
            <a:pPr lvl="1">
              <a:lnSpc>
                <a:spcPct val="90000"/>
              </a:lnSpc>
            </a:pPr>
            <a:r>
              <a:rPr lang="nl-BE" sz="2400"/>
              <a:t>From the territory of a Member into the territory of another Member</a:t>
            </a:r>
          </a:p>
          <a:p>
            <a:pPr lvl="1">
              <a:lnSpc>
                <a:spcPct val="90000"/>
              </a:lnSpc>
            </a:pPr>
            <a:r>
              <a:rPr lang="nl-BE" sz="2400"/>
              <a:t>In the territory of one Member to the service consumer of another Member</a:t>
            </a:r>
          </a:p>
          <a:p>
            <a:pPr lvl="1">
              <a:lnSpc>
                <a:spcPct val="90000"/>
              </a:lnSpc>
            </a:pPr>
            <a:r>
              <a:rPr lang="nl-BE" sz="2400"/>
              <a:t>By a commercial supplier of one Member, through a commercial presence in another member</a:t>
            </a:r>
          </a:p>
          <a:p>
            <a:pPr lvl="1">
              <a:lnSpc>
                <a:spcPct val="90000"/>
              </a:lnSpc>
            </a:pPr>
            <a:r>
              <a:rPr lang="nl-BE" sz="2400"/>
              <a:t>By a servive supplier of one Member, through presence of natural persons, in the territory of another Member</a:t>
            </a:r>
          </a:p>
          <a:p>
            <a:pPr>
              <a:lnSpc>
                <a:spcPct val="90000"/>
              </a:lnSpc>
            </a:pPr>
            <a:r>
              <a:rPr lang="nl-BE" sz="2800"/>
              <a:t>Although GATS does not define “service”, it does exclude services supplied in the exercise of governmental authority</a:t>
            </a:r>
            <a:endParaRPr lang="nl-NL" sz="2800"/>
          </a:p>
        </p:txBody>
      </p:sp>
    </p:spTree>
    <p:extLst>
      <p:ext uri="{BB962C8B-B14F-4D97-AF65-F5344CB8AC3E}">
        <p14:creationId xmlns:p14="http://schemas.microsoft.com/office/powerpoint/2010/main" val="27572655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a:t>SGEI in WTO Law</a:t>
            </a:r>
          </a:p>
        </p:txBody>
      </p:sp>
      <p:sp>
        <p:nvSpPr>
          <p:cNvPr id="3075" name="Rectangle 3"/>
          <p:cNvSpPr>
            <a:spLocks noGrp="1" noChangeArrowheads="1"/>
          </p:cNvSpPr>
          <p:nvPr>
            <p:ph type="body" idx="1"/>
          </p:nvPr>
        </p:nvSpPr>
        <p:spPr/>
        <p:txBody>
          <a:bodyPr/>
          <a:lstStyle/>
          <a:p>
            <a:pPr>
              <a:lnSpc>
                <a:spcPct val="90000"/>
              </a:lnSpc>
            </a:pPr>
            <a:r>
              <a:rPr lang="nl-BE" sz="2800" dirty="0"/>
              <a:t>A service supplied in the exercise of governmental authority is in turn defined as “</a:t>
            </a:r>
            <a:r>
              <a:rPr lang="nl-NL" sz="2800" dirty="0"/>
              <a:t>any service which</a:t>
            </a:r>
            <a:r>
              <a:rPr lang="nl-BE" sz="2800" dirty="0"/>
              <a:t> </a:t>
            </a:r>
            <a:r>
              <a:rPr lang="nl-NL" sz="2800" dirty="0"/>
              <a:t>is supplied neither on a commercial basis, nor in competition with one or more service</a:t>
            </a:r>
            <a:r>
              <a:rPr lang="nl-BE" sz="2800" dirty="0"/>
              <a:t> </a:t>
            </a:r>
            <a:r>
              <a:rPr lang="nl-NL" sz="2800" dirty="0"/>
              <a:t>suppliers</a:t>
            </a:r>
            <a:r>
              <a:rPr lang="nl-BE" sz="2800" dirty="0"/>
              <a:t>”</a:t>
            </a:r>
          </a:p>
          <a:p>
            <a:pPr lvl="1">
              <a:lnSpc>
                <a:spcPct val="90000"/>
              </a:lnSpc>
            </a:pPr>
            <a:r>
              <a:rPr lang="nl-BE" sz="2400" dirty="0"/>
              <a:t>“Commercial” means that it concerns a service that is supplied on a profit-seeking basis</a:t>
            </a:r>
          </a:p>
          <a:p>
            <a:pPr lvl="2">
              <a:lnSpc>
                <a:spcPct val="90000"/>
              </a:lnSpc>
            </a:pPr>
            <a:r>
              <a:rPr lang="nl-BE" sz="2000" dirty="0"/>
              <a:t>Since SGEI are economic activities they are often supplied with the idea of making profit</a:t>
            </a:r>
          </a:p>
          <a:p>
            <a:pPr lvl="2">
              <a:lnSpc>
                <a:spcPct val="90000"/>
              </a:lnSpc>
            </a:pPr>
            <a:r>
              <a:rPr lang="nl-BE" sz="2000" dirty="0"/>
              <a:t>State aid is often given to off-set the costs of public service obligations, but this compensation might include a reasonable profit </a:t>
            </a:r>
          </a:p>
          <a:p>
            <a:pPr lvl="2">
              <a:lnSpc>
                <a:spcPct val="90000"/>
              </a:lnSpc>
            </a:pPr>
            <a:r>
              <a:rPr lang="nl-BE" sz="2000" dirty="0"/>
              <a:t>Only when the SGEI would not be able to be performed on a profitable basis at all would it fall under this exception</a:t>
            </a:r>
            <a:endParaRPr lang="nl-NL" sz="2000" dirty="0"/>
          </a:p>
        </p:txBody>
      </p:sp>
    </p:spTree>
    <p:extLst>
      <p:ext uri="{BB962C8B-B14F-4D97-AF65-F5344CB8AC3E}">
        <p14:creationId xmlns:p14="http://schemas.microsoft.com/office/powerpoint/2010/main" val="4215569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SGEI are one of the values of the EU, but they conflict with other values </a:t>
            </a:r>
          </a:p>
          <a:p>
            <a:pPr lvl="1"/>
            <a:r>
              <a:rPr lang="en-US" dirty="0" smtClean="0"/>
              <a:t>The EU on the one hand promotes an internal market with an open market economy and competition but SGEI distort the market since they have an impact on the free movement of services and often involve State aid</a:t>
            </a:r>
          </a:p>
          <a:p>
            <a:pPr lvl="1"/>
            <a:r>
              <a:rPr lang="en-US" dirty="0" smtClean="0"/>
              <a:t>On the one hand there is a movement of liberalization of services, on the other hand there is support for SGEI</a:t>
            </a:r>
          </a:p>
          <a:p>
            <a:pPr lvl="1"/>
            <a:r>
              <a:rPr lang="en-US" dirty="0" smtClean="0"/>
              <a:t>Have those tensions been resolved and how?</a:t>
            </a:r>
          </a:p>
          <a:p>
            <a:endParaRPr lang="en-US" dirty="0"/>
          </a:p>
        </p:txBody>
      </p:sp>
    </p:spTree>
    <p:extLst>
      <p:ext uri="{BB962C8B-B14F-4D97-AF65-F5344CB8AC3E}">
        <p14:creationId xmlns:p14="http://schemas.microsoft.com/office/powerpoint/2010/main" val="22141873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a:t>SGEI in WTO Law</a:t>
            </a:r>
          </a:p>
        </p:txBody>
      </p:sp>
      <p:sp>
        <p:nvSpPr>
          <p:cNvPr id="4099" name="Rectangle 3"/>
          <p:cNvSpPr>
            <a:spLocks noGrp="1" noChangeArrowheads="1"/>
          </p:cNvSpPr>
          <p:nvPr>
            <p:ph type="body" idx="1"/>
          </p:nvPr>
        </p:nvSpPr>
        <p:spPr/>
        <p:txBody>
          <a:bodyPr/>
          <a:lstStyle/>
          <a:p>
            <a:pPr lvl="1">
              <a:lnSpc>
                <a:spcPct val="90000"/>
              </a:lnSpc>
            </a:pPr>
            <a:r>
              <a:rPr lang="nl-BE" sz="2400" dirty="0"/>
              <a:t>“Nor in competition with one or more service providers”</a:t>
            </a:r>
          </a:p>
          <a:p>
            <a:pPr lvl="2">
              <a:lnSpc>
                <a:spcPct val="90000"/>
              </a:lnSpc>
            </a:pPr>
            <a:r>
              <a:rPr lang="nl-BE" sz="2000" dirty="0"/>
              <a:t>There might be some competition between providers of a SGEI, cf. </a:t>
            </a:r>
            <a:r>
              <a:rPr lang="en-US" sz="2000" dirty="0"/>
              <a:t>ECJ, C-264/01, AOK </a:t>
            </a:r>
            <a:r>
              <a:rPr lang="en-US" sz="2000" dirty="0" err="1"/>
              <a:t>Bundesverband</a:t>
            </a:r>
            <a:endParaRPr lang="nl-BE" sz="2000" dirty="0"/>
          </a:p>
          <a:p>
            <a:pPr lvl="2">
              <a:lnSpc>
                <a:spcPct val="90000"/>
              </a:lnSpc>
            </a:pPr>
            <a:r>
              <a:rPr lang="nl-BE" sz="2000" dirty="0"/>
              <a:t>Competition is regarded as broad: it involves the question whether two services can be substituted for one another</a:t>
            </a:r>
          </a:p>
          <a:p>
            <a:pPr lvl="1">
              <a:lnSpc>
                <a:spcPct val="90000"/>
              </a:lnSpc>
            </a:pPr>
            <a:r>
              <a:rPr lang="nl-BE" sz="2400" dirty="0"/>
              <a:t>A large number of WTO members have excluded SGEI in their commitments, which implies that they consider those services to fall under GATS</a:t>
            </a:r>
          </a:p>
          <a:p>
            <a:pPr>
              <a:lnSpc>
                <a:spcPct val="90000"/>
              </a:lnSpc>
            </a:pPr>
            <a:r>
              <a:rPr lang="nl-BE" sz="2800" dirty="0"/>
              <a:t>SGEI are likely falling under GATS and the more they are liberalized and deregulated, the more it will be unlikely they are exempted</a:t>
            </a:r>
            <a:endParaRPr lang="nl-NL" sz="2800" dirty="0"/>
          </a:p>
        </p:txBody>
      </p:sp>
    </p:spTree>
    <p:extLst>
      <p:ext uri="{BB962C8B-B14F-4D97-AF65-F5344CB8AC3E}">
        <p14:creationId xmlns:p14="http://schemas.microsoft.com/office/powerpoint/2010/main" val="41475012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a:t>SGEI in WTO Law</a:t>
            </a:r>
          </a:p>
        </p:txBody>
      </p:sp>
      <p:sp>
        <p:nvSpPr>
          <p:cNvPr id="5123" name="Rectangle 3"/>
          <p:cNvSpPr>
            <a:spLocks noGrp="1" noChangeArrowheads="1"/>
          </p:cNvSpPr>
          <p:nvPr>
            <p:ph type="body" idx="1"/>
          </p:nvPr>
        </p:nvSpPr>
        <p:spPr/>
        <p:txBody>
          <a:bodyPr/>
          <a:lstStyle/>
          <a:p>
            <a:r>
              <a:rPr lang="nl-BE" sz="2400" dirty="0"/>
              <a:t>Nevertheless, if SGEI fall under the scope of GATS this does not mean that they are regulated by it</a:t>
            </a:r>
          </a:p>
          <a:p>
            <a:pPr lvl="1"/>
            <a:r>
              <a:rPr lang="nl-BE" sz="2200" dirty="0"/>
              <a:t>GATS is based on a positive list approach: services only need to be liberalized if the Members have committed themselves in their schedules to liberalize these services or sectors </a:t>
            </a:r>
          </a:p>
          <a:p>
            <a:pPr lvl="1"/>
            <a:r>
              <a:rPr lang="nl-BE" sz="2200" dirty="0"/>
              <a:t>If a Member has committed a sector, then SGEI in that sector will often conflict with:</a:t>
            </a:r>
          </a:p>
          <a:p>
            <a:pPr lvl="2"/>
            <a:r>
              <a:rPr lang="nl-BE" sz="2000" dirty="0"/>
              <a:t>Article XVI (market access): limitations on service providers by monopolies or exclusive service providers </a:t>
            </a:r>
          </a:p>
          <a:p>
            <a:pPr lvl="2"/>
            <a:r>
              <a:rPr lang="nl-BE" sz="2000" dirty="0"/>
              <a:t>Article XVII (national treatment): t</a:t>
            </a:r>
            <a:r>
              <a:rPr lang="nl-NL" sz="2000" dirty="0"/>
              <a:t>reatment no less favourable than that it accords to</a:t>
            </a:r>
            <a:r>
              <a:rPr lang="nl-BE" sz="2000" dirty="0"/>
              <a:t> </a:t>
            </a:r>
            <a:r>
              <a:rPr lang="nl-NL" sz="2000" dirty="0"/>
              <a:t>own like services and service suppliers</a:t>
            </a:r>
            <a:r>
              <a:rPr lang="nl-BE" sz="2000" dirty="0"/>
              <a:t>. </a:t>
            </a:r>
            <a:endParaRPr lang="nl-NL" sz="2000" dirty="0"/>
          </a:p>
        </p:txBody>
      </p:sp>
    </p:spTree>
    <p:extLst>
      <p:ext uri="{BB962C8B-B14F-4D97-AF65-F5344CB8AC3E}">
        <p14:creationId xmlns:p14="http://schemas.microsoft.com/office/powerpoint/2010/main" val="30557196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a:t>SGEI in WTO Law</a:t>
            </a:r>
          </a:p>
        </p:txBody>
      </p:sp>
      <p:sp>
        <p:nvSpPr>
          <p:cNvPr id="11267" name="Rectangle 3"/>
          <p:cNvSpPr>
            <a:spLocks noGrp="1" noChangeArrowheads="1"/>
          </p:cNvSpPr>
          <p:nvPr>
            <p:ph type="body" idx="1"/>
          </p:nvPr>
        </p:nvSpPr>
        <p:spPr/>
        <p:txBody>
          <a:bodyPr>
            <a:normAutofit fontScale="85000" lnSpcReduction="20000"/>
          </a:bodyPr>
          <a:lstStyle/>
          <a:p>
            <a:r>
              <a:rPr lang="nl-BE" sz="2400" dirty="0"/>
              <a:t>EU has a horizontal limitation for public </a:t>
            </a:r>
            <a:r>
              <a:rPr lang="nl-NL" sz="2400" dirty="0"/>
              <a:t>utilities at a national or local level </a:t>
            </a:r>
            <a:r>
              <a:rPr lang="nl-BE" sz="2400" dirty="0"/>
              <a:t>which </a:t>
            </a:r>
            <a:r>
              <a:rPr lang="nl-NL" sz="2400" dirty="0"/>
              <a:t>may be subject to public monopolies or to exclusive rights granted to private operators</a:t>
            </a:r>
            <a:endParaRPr lang="nl-BE" sz="2400" dirty="0"/>
          </a:p>
          <a:p>
            <a:pPr lvl="1"/>
            <a:r>
              <a:rPr lang="nl-BE" sz="2000" dirty="0"/>
              <a:t>Only for mode 3: </a:t>
            </a:r>
            <a:r>
              <a:rPr lang="nl-NL" sz="2000" dirty="0"/>
              <a:t>a commercial supplier of one Member, through a commercial presence in another member</a:t>
            </a:r>
            <a:endParaRPr lang="nl-BE" sz="2000" dirty="0"/>
          </a:p>
          <a:p>
            <a:pPr lvl="1"/>
            <a:r>
              <a:rPr lang="nl-BE" sz="2000" dirty="0"/>
              <a:t>All services which are considered necessary for a society (cf. French wording: </a:t>
            </a:r>
            <a:r>
              <a:rPr lang="nl-BE" sz="2000" i="1" dirty="0"/>
              <a:t>services considérés comme services public</a:t>
            </a:r>
            <a:r>
              <a:rPr lang="nl-BE" sz="2000" dirty="0"/>
              <a:t>): e.g. </a:t>
            </a:r>
            <a:r>
              <a:rPr lang="nl-NL" sz="2000" dirty="0"/>
              <a:t>environmental services, health services, transport services </a:t>
            </a:r>
            <a:endParaRPr lang="nl-BE" sz="2000" dirty="0"/>
          </a:p>
          <a:p>
            <a:r>
              <a:rPr lang="nl-BE" sz="2400" dirty="0" smtClean="0"/>
              <a:t>EU and Member State </a:t>
            </a:r>
            <a:r>
              <a:rPr lang="nl-BE" sz="2400" dirty="0"/>
              <a:t>commitments in postal, educational, health, social and environmental services </a:t>
            </a:r>
            <a:r>
              <a:rPr lang="nl-BE" sz="2400" dirty="0" smtClean="0"/>
              <a:t>are limited</a:t>
            </a:r>
          </a:p>
          <a:p>
            <a:r>
              <a:rPr lang="nl-BE" sz="2400" dirty="0" smtClean="0"/>
              <a:t>Concluding, at this point in time SGEI in EU are not conflicting with GATS, but:</a:t>
            </a:r>
          </a:p>
          <a:p>
            <a:pPr lvl="1"/>
            <a:r>
              <a:rPr lang="nl-BE" sz="2000" dirty="0" smtClean="0"/>
              <a:t>The emphasis of GATS is to progressively liberalize trade, not to balance SGEI with international trade</a:t>
            </a:r>
          </a:p>
          <a:p>
            <a:pPr lvl="1"/>
            <a:r>
              <a:rPr lang="nl-BE" sz="2000" dirty="0" smtClean="0"/>
              <a:t>EU will come under pressure of other WTO Members to open its markets further for trade in services, also in areas of SGEI</a:t>
            </a:r>
          </a:p>
          <a:p>
            <a:pPr lvl="1"/>
            <a:r>
              <a:rPr lang="nl-BE" sz="2000" dirty="0" smtClean="0"/>
              <a:t>First warning shot before the bow: in </a:t>
            </a:r>
            <a:r>
              <a:rPr lang="nl-BE" sz="2000" i="1" dirty="0" smtClean="0"/>
              <a:t>US </a:t>
            </a:r>
            <a:r>
              <a:rPr lang="en-US" sz="2000" i="1" dirty="0" smtClean="0"/>
              <a:t>Gambling</a:t>
            </a:r>
            <a:r>
              <a:rPr lang="nl-BE" sz="2000" i="1" dirty="0" smtClean="0"/>
              <a:t> </a:t>
            </a:r>
            <a:r>
              <a:rPr lang="nl-BE" sz="2000" dirty="0" smtClean="0"/>
              <a:t>Article XVI was broadly interpreted as prohibiting any measure that might reduce market access</a:t>
            </a:r>
            <a:endParaRPr lang="nl-NL" sz="2000" dirty="0"/>
          </a:p>
        </p:txBody>
      </p:sp>
    </p:spTree>
    <p:extLst>
      <p:ext uri="{BB962C8B-B14F-4D97-AF65-F5344CB8AC3E}">
        <p14:creationId xmlns:p14="http://schemas.microsoft.com/office/powerpoint/2010/main" val="21885725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 and Future Developments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SGEI are in ascendency in the EU: they are explicitly mentioned in primary law as one of the values of the EU and after the Treaty of Lisbon, the EU has obtained legislative power in this area</a:t>
            </a:r>
          </a:p>
          <a:p>
            <a:r>
              <a:rPr lang="en-US" dirty="0" smtClean="0"/>
              <a:t>Nevertheless, the concept is not clear, is treated differently in the areas of competition law and freedom of movement of services, and the case law of the ECJ is not entirely consistent </a:t>
            </a:r>
          </a:p>
          <a:p>
            <a:r>
              <a:rPr lang="en-US" dirty="0" smtClean="0"/>
              <a:t>At the level of the WTO although SGEI would fall under the GATS, the EU has shielded them from the GATS, but due to progressive liberalization that exclusion will eventually come under pressure</a:t>
            </a:r>
          </a:p>
          <a:p>
            <a:pPr lvl="1"/>
            <a:r>
              <a:rPr lang="en-US" dirty="0" smtClean="0"/>
              <a:t>A solution would  be in the long term to adopt an agreement at WTO level covering SGEI and their regulation </a:t>
            </a:r>
          </a:p>
          <a:p>
            <a:pPr lvl="1"/>
            <a:r>
              <a:rPr lang="en-US" dirty="0" smtClean="0"/>
              <a:t>Considering the EU experience in balancing free trade and competition with SGEI within the EU, it could offer its expertise and assistance in this field</a:t>
            </a:r>
          </a:p>
          <a:p>
            <a:pPr lvl="1"/>
            <a:r>
              <a:rPr lang="en-US" dirty="0" smtClean="0"/>
              <a:t>Therefore, it would be useful that the EU would adopt internal legislation on SGEI as an example for an international agreement on the issue</a:t>
            </a:r>
          </a:p>
          <a:p>
            <a:endParaRPr lang="en-US" dirty="0"/>
          </a:p>
        </p:txBody>
      </p:sp>
    </p:spTree>
    <p:extLst>
      <p:ext uri="{BB962C8B-B14F-4D97-AF65-F5344CB8AC3E}">
        <p14:creationId xmlns:p14="http://schemas.microsoft.com/office/powerpoint/2010/main" val="26053104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SGEI also involve other issues at EU level: the link between SGEI and public procurement; the role of the EU as opposed to the Member States; intra-EU tension between the Commission, the EP, the Council and the ECJ </a:t>
            </a:r>
          </a:p>
          <a:p>
            <a:r>
              <a:rPr lang="en-US" dirty="0" smtClean="0"/>
              <a:t>The importance of SGEI for the European welfare State have come under pressure of international developments </a:t>
            </a:r>
          </a:p>
          <a:p>
            <a:pPr lvl="1"/>
            <a:r>
              <a:rPr lang="en-US" dirty="0" smtClean="0"/>
              <a:t>Economically: the financial crisis has let to austerity measures in (some) EU Member States which includes cutting in costly social services </a:t>
            </a:r>
          </a:p>
          <a:p>
            <a:pPr lvl="1"/>
            <a:r>
              <a:rPr lang="en-US" dirty="0" smtClean="0"/>
              <a:t>Politically: the belief in the supremacy of the market; the market as the most efficient tool in providing services for the public at large</a:t>
            </a:r>
          </a:p>
          <a:p>
            <a:pPr lvl="1"/>
            <a:r>
              <a:rPr lang="en-US" dirty="0" smtClean="0"/>
              <a:t>Legally: the trade liberalization at the international level, in particular the WTO  </a:t>
            </a:r>
          </a:p>
        </p:txBody>
      </p:sp>
    </p:spTree>
    <p:extLst>
      <p:ext uri="{BB962C8B-B14F-4D97-AF65-F5344CB8AC3E}">
        <p14:creationId xmlns:p14="http://schemas.microsoft.com/office/powerpoint/2010/main" val="12951759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seminar will address the following issues</a:t>
            </a:r>
          </a:p>
          <a:p>
            <a:pPr lvl="1"/>
            <a:r>
              <a:rPr lang="en-US" dirty="0" smtClean="0"/>
              <a:t>The concept of SGEI </a:t>
            </a:r>
          </a:p>
          <a:p>
            <a:pPr lvl="1"/>
            <a:r>
              <a:rPr lang="en-US" dirty="0" smtClean="0"/>
              <a:t>The legal framework of SGEI in the EU, in particular in the field of State aid and freedom of movement of services </a:t>
            </a:r>
          </a:p>
          <a:p>
            <a:pPr lvl="1"/>
            <a:r>
              <a:rPr lang="en-US" dirty="0" smtClean="0"/>
              <a:t>The seminar will deal with SGEI in general, making abstractions of SGEI in transport, postal services, energy and telecommunication that have been regulated by EU law</a:t>
            </a:r>
          </a:p>
          <a:p>
            <a:pPr lvl="1"/>
            <a:r>
              <a:rPr lang="en-US" dirty="0" smtClean="0"/>
              <a:t>SGEI in WTO law and the possible impact of WTO law on EU law </a:t>
            </a:r>
          </a:p>
          <a:p>
            <a:pPr lvl="1"/>
            <a:r>
              <a:rPr lang="en-US" dirty="0" smtClean="0"/>
              <a:t>Future developments</a:t>
            </a:r>
            <a:endParaRPr lang="en-US" dirty="0"/>
          </a:p>
        </p:txBody>
      </p:sp>
    </p:spTree>
    <p:extLst>
      <p:ext uri="{BB962C8B-B14F-4D97-AF65-F5344CB8AC3E}">
        <p14:creationId xmlns:p14="http://schemas.microsoft.com/office/powerpoint/2010/main" val="8653397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of SGEI in EU Law</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Despite being mentioned in EC Treaty and the Treaty of Lisbon, the concept of SGEI is as such not defined in primary EU law</a:t>
            </a:r>
          </a:p>
          <a:p>
            <a:r>
              <a:rPr lang="en-US" dirty="0" smtClean="0"/>
              <a:t>The Commission has made a distinction between services of general interest (SGI) and SGEI </a:t>
            </a:r>
          </a:p>
          <a:p>
            <a:pPr lvl="1"/>
            <a:r>
              <a:rPr lang="en-US" dirty="0" smtClean="0"/>
              <a:t>SGI is a broad concept that includes both market and non-market services which public authorities deem to be of general interest and are subject to specific public service obligations </a:t>
            </a:r>
          </a:p>
          <a:p>
            <a:pPr lvl="1"/>
            <a:r>
              <a:rPr lang="en-US" dirty="0" smtClean="0"/>
              <a:t>A general interest is determined by the criteria of universality, accessibility, transparency and continuity</a:t>
            </a:r>
          </a:p>
          <a:p>
            <a:pPr lvl="1"/>
            <a:r>
              <a:rPr lang="en-US" dirty="0" smtClean="0"/>
              <a:t>SGEI are market services which Member States have subjected to specific public service obligations because of the general interest: they are economic activities</a:t>
            </a:r>
          </a:p>
          <a:p>
            <a:pPr lvl="1"/>
            <a:r>
              <a:rPr lang="en-US" dirty="0" smtClean="0"/>
              <a:t>The opposite of SGEI would be non-economic service of </a:t>
            </a:r>
            <a:r>
              <a:rPr lang="en-US" dirty="0"/>
              <a:t>g</a:t>
            </a:r>
            <a:r>
              <a:rPr lang="en-US" dirty="0" smtClean="0"/>
              <a:t>eneral interest which do not fall under EU competition law and the internal market</a:t>
            </a:r>
            <a:endParaRPr lang="en-US" dirty="0"/>
          </a:p>
        </p:txBody>
      </p:sp>
    </p:spTree>
    <p:extLst>
      <p:ext uri="{BB962C8B-B14F-4D97-AF65-F5344CB8AC3E}">
        <p14:creationId xmlns:p14="http://schemas.microsoft.com/office/powerpoint/2010/main" val="486606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of SGEI in EU Law</a:t>
            </a:r>
            <a:endParaRPr lang="en-US" dirty="0"/>
          </a:p>
        </p:txBody>
      </p:sp>
      <p:sp>
        <p:nvSpPr>
          <p:cNvPr id="3" name="Content Placeholder 2"/>
          <p:cNvSpPr>
            <a:spLocks noGrp="1"/>
          </p:cNvSpPr>
          <p:nvPr>
            <p:ph idx="1"/>
          </p:nvPr>
        </p:nvSpPr>
        <p:spPr/>
        <p:txBody>
          <a:bodyPr>
            <a:normAutofit fontScale="47500" lnSpcReduction="20000"/>
          </a:bodyPr>
          <a:lstStyle/>
          <a:p>
            <a:r>
              <a:rPr lang="en-US" sz="4200" dirty="0" smtClean="0"/>
              <a:t>The distinction between economic and non-economic SGI is clarified by the concept of an undertaking in competition law </a:t>
            </a:r>
          </a:p>
          <a:p>
            <a:pPr lvl="1"/>
            <a:r>
              <a:rPr lang="en-US" sz="3800" dirty="0" smtClean="0"/>
              <a:t>Any entity engaged in an economic activity regardless of the legal form and financing of that entity</a:t>
            </a:r>
          </a:p>
          <a:p>
            <a:pPr lvl="1"/>
            <a:r>
              <a:rPr lang="en-US" sz="3800" dirty="0" smtClean="0"/>
              <a:t>An economic activity is any activity involving the offering of goods and services in a market (however not the buying: ECJ, C-205/03 FENIN)</a:t>
            </a:r>
          </a:p>
          <a:p>
            <a:pPr lvl="1"/>
            <a:r>
              <a:rPr lang="en-US" sz="3800" dirty="0" smtClean="0"/>
              <a:t>Non-economic activity involves activities that do not involve trade, such as the traditional State functions</a:t>
            </a:r>
          </a:p>
          <a:p>
            <a:pPr lvl="2"/>
            <a:r>
              <a:rPr lang="en-US" sz="3300" dirty="0" smtClean="0"/>
              <a:t>Having a public service obligation does not preclude the economic nature of the activity</a:t>
            </a:r>
          </a:p>
          <a:p>
            <a:pPr lvl="2"/>
            <a:r>
              <a:rPr lang="en-US" sz="3300" dirty="0" smtClean="0"/>
              <a:t>Non-for-profit undertakings that offer emergency services are considered to perform an economic activity if there is a given market: C-475/99 </a:t>
            </a:r>
            <a:r>
              <a:rPr lang="en-US" sz="3300" dirty="0" err="1" smtClean="0"/>
              <a:t>Ambulanz</a:t>
            </a:r>
            <a:r>
              <a:rPr lang="en-US" sz="3300" dirty="0" smtClean="0"/>
              <a:t> </a:t>
            </a:r>
            <a:r>
              <a:rPr lang="en-US" sz="3300" dirty="0" err="1" smtClean="0"/>
              <a:t>Glöckner</a:t>
            </a:r>
            <a:endParaRPr lang="en-US" sz="3300" dirty="0" smtClean="0"/>
          </a:p>
          <a:p>
            <a:pPr lvl="2"/>
            <a:r>
              <a:rPr lang="en-US" sz="3300" dirty="0" smtClean="0"/>
              <a:t>Monitoring of oil pollution in oil port by a private law entity was however not considered an economic activity: ECJ, C-343/95 Diego Cali </a:t>
            </a:r>
          </a:p>
          <a:p>
            <a:pPr lvl="2"/>
            <a:r>
              <a:rPr lang="en-US" sz="3300" dirty="0" smtClean="0"/>
              <a:t>Activities of a social nature are non-economic (e.g. compulsory health insurance where level of insurance does not depend on the contribution: ECJ, C-264/01, AOK </a:t>
            </a:r>
            <a:r>
              <a:rPr lang="en-US" sz="3300" dirty="0" err="1" smtClean="0"/>
              <a:t>Bundesverband</a:t>
            </a:r>
            <a:r>
              <a:rPr lang="en-US" sz="3300" dirty="0" smtClean="0"/>
              <a:t>), unless these activities are subject to competition in the Member State</a:t>
            </a:r>
            <a:endParaRPr lang="en-US" sz="3300" dirty="0"/>
          </a:p>
        </p:txBody>
      </p:sp>
    </p:spTree>
    <p:extLst>
      <p:ext uri="{BB962C8B-B14F-4D97-AF65-F5344CB8AC3E}">
        <p14:creationId xmlns:p14="http://schemas.microsoft.com/office/powerpoint/2010/main" val="37853378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 of SGEI in EU Law</a:t>
            </a:r>
          </a:p>
        </p:txBody>
      </p:sp>
      <p:sp>
        <p:nvSpPr>
          <p:cNvPr id="3" name="Content Placeholder 2"/>
          <p:cNvSpPr>
            <a:spLocks noGrp="1"/>
          </p:cNvSpPr>
          <p:nvPr>
            <p:ph idx="1"/>
          </p:nvPr>
        </p:nvSpPr>
        <p:spPr/>
        <p:txBody>
          <a:bodyPr>
            <a:normAutofit fontScale="62500" lnSpcReduction="20000"/>
          </a:bodyPr>
          <a:lstStyle/>
          <a:p>
            <a:r>
              <a:rPr lang="en-US" dirty="0" smtClean="0"/>
              <a:t>Nevertheless, the concept is not clear in the field of freedom of movement of services</a:t>
            </a:r>
          </a:p>
          <a:p>
            <a:pPr lvl="1"/>
            <a:r>
              <a:rPr lang="en-US" dirty="0" smtClean="0"/>
              <a:t>In order to fall under the free movement of services a service has to be performed across borders and against remuneration </a:t>
            </a:r>
          </a:p>
          <a:p>
            <a:pPr lvl="2"/>
            <a:r>
              <a:rPr lang="en-US" dirty="0" smtClean="0"/>
              <a:t>Hence, a service is always economic so that the distinction between economic and non-economic services is pointless in this context (see also </a:t>
            </a:r>
            <a:r>
              <a:rPr lang="en-US" dirty="0"/>
              <a:t>ECJ, C-205/03 </a:t>
            </a:r>
            <a:r>
              <a:rPr lang="en-US" dirty="0" smtClean="0"/>
              <a:t>FENIN: an economic activity involves the offering of services)</a:t>
            </a:r>
          </a:p>
          <a:p>
            <a:pPr lvl="2"/>
            <a:r>
              <a:rPr lang="en-US" dirty="0" smtClean="0"/>
              <a:t>The ECJ has held that hospital treatment in another Member State is a service (C-372/04 Watts) in the context of freedom of movement of services, whereas in competition law it can be a non-economic service </a:t>
            </a:r>
          </a:p>
          <a:p>
            <a:pPr lvl="2"/>
            <a:r>
              <a:rPr lang="en-US" dirty="0" smtClean="0"/>
              <a:t>In addition compulsory social security schemes have been investigated on their conformity with freedom of movements of services (ECJ, C-355/00, </a:t>
            </a:r>
            <a:r>
              <a:rPr lang="en-US" dirty="0" err="1" smtClean="0"/>
              <a:t>Freskot</a:t>
            </a:r>
            <a:r>
              <a:rPr lang="en-US" dirty="0" smtClean="0"/>
              <a:t>; C-350/07, </a:t>
            </a:r>
            <a:r>
              <a:rPr lang="en-US" dirty="0" err="1" smtClean="0"/>
              <a:t>Kattner</a:t>
            </a:r>
            <a:r>
              <a:rPr lang="en-US" dirty="0" smtClean="0"/>
              <a:t> </a:t>
            </a:r>
            <a:r>
              <a:rPr lang="en-US" dirty="0" err="1" smtClean="0"/>
              <a:t>Stahlbau</a:t>
            </a:r>
            <a:r>
              <a:rPr lang="en-US" dirty="0" smtClean="0"/>
              <a:t>)</a:t>
            </a:r>
          </a:p>
          <a:p>
            <a:pPr lvl="2"/>
            <a:r>
              <a:rPr lang="en-US" dirty="0" smtClean="0"/>
              <a:t>What to do with Article 2 Protocol No. 26: Treaties do not affect the competence of the Member States to provide, commission and to organize non-economic services of general interest</a:t>
            </a:r>
          </a:p>
          <a:p>
            <a:pPr lvl="1"/>
            <a:r>
              <a:rPr lang="en-US" dirty="0" smtClean="0"/>
              <a:t>The Service Directive makes a confusing distinction between Services of General Interests and SGEI; at the same time it considers the postal, electricity and gas sectors, </a:t>
            </a:r>
            <a:r>
              <a:rPr lang="nl-NL" dirty="0"/>
              <a:t>water distribution and supply services and waste water </a:t>
            </a:r>
            <a:r>
              <a:rPr lang="nl-NL" dirty="0" smtClean="0"/>
              <a:t>services as SGEI</a:t>
            </a:r>
            <a:endParaRPr lang="en-US" dirty="0"/>
          </a:p>
        </p:txBody>
      </p:sp>
    </p:spTree>
    <p:extLst>
      <p:ext uri="{BB962C8B-B14F-4D97-AF65-F5344CB8AC3E}">
        <p14:creationId xmlns:p14="http://schemas.microsoft.com/office/powerpoint/2010/main" val="1225686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 Legal Framework</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A. Primary EU Law</a:t>
            </a:r>
          </a:p>
          <a:p>
            <a:r>
              <a:rPr lang="en-US" dirty="0" smtClean="0"/>
              <a:t>The Treaty on the Functioning of the EU mentions the notion of services of general (economic) interest in:</a:t>
            </a:r>
          </a:p>
          <a:p>
            <a:pPr lvl="1"/>
            <a:r>
              <a:rPr lang="en-US" dirty="0" smtClean="0"/>
              <a:t>Article 14: </a:t>
            </a:r>
          </a:p>
          <a:p>
            <a:pPr lvl="2"/>
            <a:r>
              <a:rPr lang="en-US" dirty="0" smtClean="0"/>
              <a:t>SGEI are a shared value of the EU and promote social and territorial cohesion; </a:t>
            </a:r>
          </a:p>
          <a:p>
            <a:pPr lvl="2"/>
            <a:r>
              <a:rPr lang="en-US" dirty="0" smtClean="0"/>
              <a:t>The European Parliament and the Council can make regulations setting out the principles and conditions that regulate the operation of SGEI and their funding.</a:t>
            </a:r>
          </a:p>
          <a:p>
            <a:pPr lvl="1"/>
            <a:r>
              <a:rPr lang="en-US" dirty="0" smtClean="0"/>
              <a:t>Article 106 (2):</a:t>
            </a:r>
          </a:p>
          <a:p>
            <a:pPr lvl="2"/>
            <a:r>
              <a:rPr lang="en-US" dirty="0" smtClean="0"/>
              <a:t>Undertakings performing a SGEI fall under the rules of the TFEU, including competition so far as those rules do not obstruct the performance of the SGEI;</a:t>
            </a:r>
          </a:p>
          <a:p>
            <a:pPr lvl="2"/>
            <a:r>
              <a:rPr lang="en-US" dirty="0" smtClean="0"/>
              <a:t>Trade may however not be affected so much that it would go against the interest of the EU.</a:t>
            </a:r>
          </a:p>
          <a:p>
            <a:endParaRPr lang="en-US" dirty="0"/>
          </a:p>
        </p:txBody>
      </p:sp>
    </p:spTree>
    <p:extLst>
      <p:ext uri="{BB962C8B-B14F-4D97-AF65-F5344CB8AC3E}">
        <p14:creationId xmlns:p14="http://schemas.microsoft.com/office/powerpoint/2010/main" val="1172541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1382</TotalTime>
  <Words>3991</Words>
  <Application>Microsoft Office PowerPoint</Application>
  <PresentationFormat>On-screen Show (4:3)</PresentationFormat>
  <Paragraphs>227</Paragraphs>
  <Slides>33</Slides>
  <Notes>15</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Services of General Economic Interest in EU and WTO Law</vt:lpstr>
      <vt:lpstr>Introduction</vt:lpstr>
      <vt:lpstr>Introduction</vt:lpstr>
      <vt:lpstr>Introduction</vt:lpstr>
      <vt:lpstr>Introduction</vt:lpstr>
      <vt:lpstr>Concept of SGEI in EU Law</vt:lpstr>
      <vt:lpstr>Concept of SGEI in EU Law</vt:lpstr>
      <vt:lpstr>Concept of SGEI in EU Law</vt:lpstr>
      <vt:lpstr>EU Legal Framework</vt:lpstr>
      <vt:lpstr>EU Legal Framework</vt:lpstr>
      <vt:lpstr>EU Legal Framework</vt:lpstr>
      <vt:lpstr>EU Legal Framework</vt:lpstr>
      <vt:lpstr>EU Legal Framework</vt:lpstr>
      <vt:lpstr>EU Legal Framework </vt:lpstr>
      <vt:lpstr>EU Legal Framework </vt:lpstr>
      <vt:lpstr>EU Legal Framework </vt:lpstr>
      <vt:lpstr>EU Legal Framework </vt:lpstr>
      <vt:lpstr>EU Legal Framework </vt:lpstr>
      <vt:lpstr>EU Legal Framework </vt:lpstr>
      <vt:lpstr>EU Legal Framework </vt:lpstr>
      <vt:lpstr>EU Legal Framework </vt:lpstr>
      <vt:lpstr>EU Legal Framework </vt:lpstr>
      <vt:lpstr>EU Legal Framework </vt:lpstr>
      <vt:lpstr>EU Legal Framework </vt:lpstr>
      <vt:lpstr>EU Legal Framework </vt:lpstr>
      <vt:lpstr>SGEI in WTO law</vt:lpstr>
      <vt:lpstr>SGEI in WTO Law</vt:lpstr>
      <vt:lpstr>SGEI in WTO Law</vt:lpstr>
      <vt:lpstr>SGEI in WTO Law</vt:lpstr>
      <vt:lpstr>SGEI in WTO Law</vt:lpstr>
      <vt:lpstr>SGEI in WTO Law</vt:lpstr>
      <vt:lpstr>SGEI in WTO Law</vt:lpstr>
      <vt:lpstr>Conclusion and Future Developments</vt:lpstr>
    </vt:vector>
  </TitlesOfParts>
  <Company>University of Macau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Services of General Economic Interest in EU and WTO Law</dc:title>
  <dc:creator>UM</dc:creator>
  <cp:lastModifiedBy>UM</cp:lastModifiedBy>
  <cp:revision>55</cp:revision>
  <dcterms:created xsi:type="dcterms:W3CDTF">2012-05-15T07:38:48Z</dcterms:created>
  <dcterms:modified xsi:type="dcterms:W3CDTF">2012-05-18T10:26:26Z</dcterms:modified>
</cp:coreProperties>
</file>